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91" r:id="rId6"/>
    <p:sldId id="262" r:id="rId7"/>
    <p:sldId id="330" r:id="rId8"/>
    <p:sldId id="332" r:id="rId9"/>
    <p:sldId id="334" r:id="rId10"/>
    <p:sldId id="263" r:id="rId11"/>
    <p:sldId id="268" r:id="rId12"/>
    <p:sldId id="269" r:id="rId13"/>
    <p:sldId id="270" r:id="rId14"/>
    <p:sldId id="271" r:id="rId15"/>
    <p:sldId id="288" r:id="rId16"/>
    <p:sldId id="333" r:id="rId17"/>
    <p:sldId id="313" r:id="rId18"/>
    <p:sldId id="335" r:id="rId19"/>
    <p:sldId id="336" r:id="rId20"/>
    <p:sldId id="337" r:id="rId21"/>
    <p:sldId id="339" r:id="rId22"/>
    <p:sldId id="278" r:id="rId23"/>
    <p:sldId id="279" r:id="rId24"/>
    <p:sldId id="280" r:id="rId25"/>
    <p:sldId id="327" r:id="rId26"/>
    <p:sldId id="328" r:id="rId27"/>
    <p:sldId id="282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3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FF"/>
    <a:srgbClr val="996600"/>
    <a:srgbClr val="FF9900"/>
    <a:srgbClr val="663300"/>
    <a:srgbClr val="894400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0" autoAdjust="0"/>
    <p:restoredTop sz="94575" autoAdjust="0"/>
  </p:normalViewPr>
  <p:slideViewPr>
    <p:cSldViewPr>
      <p:cViewPr varScale="1">
        <p:scale>
          <a:sx n="78" d="100"/>
          <a:sy n="78" d="100"/>
        </p:scale>
        <p:origin x="-2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AA7916-B420-45A6-B875-7AD8A0D5F5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67C2EB-8FB1-4A1D-8BAC-F1EF5C44F0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9D5B6-AC9D-40A8-8169-058B80A0511A}" type="slidenum">
              <a:rPr lang="en-US"/>
              <a:pPr/>
              <a:t>1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F0558-FC30-47B1-8253-B66BE98F2650}" type="slidenum">
              <a:rPr lang="en-US"/>
              <a:pPr/>
              <a:t>10</a:t>
            </a:fld>
            <a:endParaRPr lang="en-US"/>
          </a:p>
        </p:txBody>
      </p:sp>
      <p:sp>
        <p:nvSpPr>
          <p:cNvPr id="111618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290A0-89D0-4893-98C2-A9C66F0FE33B}" type="slidenum">
              <a:rPr lang="en-US"/>
              <a:pPr/>
              <a:t>11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07759-81E7-473C-AFA1-D73681BA37C7}" type="slidenum">
              <a:rPr lang="en-US"/>
              <a:pPr/>
              <a:t>12</a:t>
            </a:fld>
            <a:endParaRPr lang="en-US"/>
          </a:p>
        </p:txBody>
      </p:sp>
      <p:sp>
        <p:nvSpPr>
          <p:cNvPr id="121858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836F9-D91F-41E3-8434-D12B4105B480}" type="slidenum">
              <a:rPr lang="en-US"/>
              <a:pPr/>
              <a:t>13</a:t>
            </a:fld>
            <a:endParaRPr 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9206A-7328-46B9-92E9-AE0AF7EEB5B2}" type="slidenum">
              <a:rPr lang="en-US"/>
              <a:pPr/>
              <a:t>14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CF50A-3A1E-480C-AB52-5DD6819B95CA}" type="slidenum">
              <a:rPr lang="en-US"/>
              <a:pPr/>
              <a:t>15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B68C0-6E60-4612-B422-35FE00CE2A68}" type="slidenum">
              <a:rPr lang="en-US"/>
              <a:pPr/>
              <a:t>16</a:t>
            </a:fld>
            <a:endParaRPr lang="en-US"/>
          </a:p>
        </p:txBody>
      </p:sp>
      <p:sp>
        <p:nvSpPr>
          <p:cNvPr id="184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FF71D-98C7-4CB9-89E1-5F6AC7338EFC}" type="slidenum">
              <a:rPr lang="en-US"/>
              <a:pPr/>
              <a:t>17</a:t>
            </a:fld>
            <a:endParaRPr lang="en-US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1B8E7-D3AB-403E-81BD-F0DF8A42CD42}" type="slidenum">
              <a:rPr lang="en-US"/>
              <a:pPr/>
              <a:t>18</a:t>
            </a:fld>
            <a:endParaRPr lang="en-US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A4B75-D242-4B34-A17C-F5E6894CA3EE}" type="slidenum">
              <a:rPr lang="en-US"/>
              <a:pPr/>
              <a:t>19</a:t>
            </a:fld>
            <a:endParaRPr lang="en-US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1DA21-2AEF-42F0-B915-4F46A84FA3FA}" type="slidenum">
              <a:rPr lang="en-US"/>
              <a:pPr/>
              <a:t>2</a:t>
            </a:fld>
            <a:endParaRPr lang="en-US"/>
          </a:p>
        </p:txBody>
      </p:sp>
      <p:sp>
        <p:nvSpPr>
          <p:cNvPr id="105474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EFF29-BB67-4C5F-8EF3-368333B9CC54}" type="slidenum">
              <a:rPr lang="en-US"/>
              <a:pPr/>
              <a:t>20</a:t>
            </a:fld>
            <a:endParaRPr lang="en-US"/>
          </a:p>
        </p:txBody>
      </p:sp>
      <p:sp>
        <p:nvSpPr>
          <p:cNvPr id="187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8BAB9-82EE-40BD-B735-BE9335414587}" type="slidenum">
              <a:rPr lang="en-US"/>
              <a:pPr/>
              <a:t>21</a:t>
            </a:fld>
            <a:endParaRPr lang="en-US"/>
          </a:p>
        </p:txBody>
      </p:sp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A733E-D166-464E-9DCB-5A24474A58AD}" type="slidenum">
              <a:rPr lang="en-US"/>
              <a:pPr/>
              <a:t>22</a:t>
            </a:fld>
            <a:endParaRPr lang="en-U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46A77-2B6E-48F4-B352-3D4C1AB844E9}" type="slidenum">
              <a:rPr lang="en-US"/>
              <a:pPr/>
              <a:t>23</a:t>
            </a:fld>
            <a:endParaRPr 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72929-6D11-4EA1-989C-EC40E02B88AC}" type="slidenum">
              <a:rPr lang="en-US"/>
              <a:pPr/>
              <a:t>24</a:t>
            </a:fld>
            <a:endParaRPr 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0A047-DCB0-4604-A806-3BBE279B4209}" type="slidenum">
              <a:rPr lang="en-US"/>
              <a:pPr/>
              <a:t>25</a:t>
            </a:fld>
            <a:endParaRPr 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C666A-F9C9-45C6-85E2-8F241A161B7A}" type="slidenum">
              <a:rPr lang="en-US"/>
              <a:pPr/>
              <a:t>26</a:t>
            </a:fld>
            <a:endParaRPr lang="en-US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98A14-EA69-4EB0-8A93-BF1F57DEB51B}" type="slidenum">
              <a:rPr lang="en-US"/>
              <a:pPr/>
              <a:t>27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19FDD-0F21-487F-9B41-947472BF5703}" type="slidenum">
              <a:rPr lang="en-US"/>
              <a:pPr/>
              <a:t>28</a:t>
            </a:fld>
            <a:endParaRPr lang="en-US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267C9-F4BD-4F49-BF32-2A50D9C1AEA7}" type="slidenum">
              <a:rPr lang="en-US"/>
              <a:pPr/>
              <a:t>29</a:t>
            </a:fld>
            <a:endParaRPr lang="en-US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0F169-A420-4D17-ADFB-26F36BF8CD78}" type="slidenum">
              <a:rPr lang="en-US"/>
              <a:pPr/>
              <a:t>3</a:t>
            </a:fld>
            <a:endParaRPr lang="en-US"/>
          </a:p>
        </p:txBody>
      </p:sp>
      <p:sp>
        <p:nvSpPr>
          <p:cNvPr id="106498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E1B66-273B-4093-BEF9-9F4C23088EB9}" type="slidenum">
              <a:rPr lang="en-US"/>
              <a:pPr/>
              <a:t>30</a:t>
            </a:fld>
            <a:endParaRPr lang="en-US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52977-2007-4558-B75E-5D7C5EF562F7}" type="slidenum">
              <a:rPr lang="en-US"/>
              <a:pPr/>
              <a:t>31</a:t>
            </a:fld>
            <a:endParaRPr lang="en-US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8993D-965F-40FD-973B-F206D6A83C38}" type="slidenum">
              <a:rPr lang="en-US"/>
              <a:pPr/>
              <a:t>32</a:t>
            </a:fld>
            <a:endParaRPr lang="en-US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4F6EA-CD42-4CAA-BD55-050F04966335}" type="slidenum">
              <a:rPr lang="en-US"/>
              <a:pPr/>
              <a:t>33</a:t>
            </a:fld>
            <a:endParaRPr lang="en-US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BAD8D-32D0-4188-A935-6B6E9ED0062A}" type="slidenum">
              <a:rPr lang="en-US"/>
              <a:pPr/>
              <a:t>34</a:t>
            </a:fld>
            <a:endParaRPr lang="en-US"/>
          </a:p>
        </p:txBody>
      </p:sp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DF30D-A523-44F4-A5BF-6B890C170FFF}" type="slidenum">
              <a:rPr lang="en-US"/>
              <a:pPr/>
              <a:t>35</a:t>
            </a:fld>
            <a:endParaRPr lang="en-US"/>
          </a:p>
        </p:txBody>
      </p:sp>
      <p:sp>
        <p:nvSpPr>
          <p:cNvPr id="194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6490F-028C-4F00-81DC-3411D607B03B}" type="slidenum">
              <a:rPr lang="en-US"/>
              <a:pPr/>
              <a:t>4</a:t>
            </a:fld>
            <a:endParaRPr lang="en-US"/>
          </a:p>
        </p:txBody>
      </p:sp>
      <p:sp>
        <p:nvSpPr>
          <p:cNvPr id="107522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8C4908-52C3-4E29-BC68-1E96F70EDC75}" type="slidenum">
              <a:rPr lang="en-US"/>
              <a:pPr/>
              <a:t>5</a:t>
            </a:fld>
            <a:endParaRPr lang="en-US"/>
          </a:p>
        </p:txBody>
      </p:sp>
      <p:sp>
        <p:nvSpPr>
          <p:cNvPr id="108546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D9CF7-9305-4C0B-8542-721037A3AD2D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F65B6-DAC3-4B95-93AB-56D552C6EBF8}" type="slidenum">
              <a:rPr lang="en-US"/>
              <a:pPr/>
              <a:t>7</a:t>
            </a:fld>
            <a:endParaRPr lang="en-US"/>
          </a:p>
        </p:txBody>
      </p:sp>
      <p:sp>
        <p:nvSpPr>
          <p:cNvPr id="175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9FE1D-73ED-4896-AC99-87B104D9CA37}" type="slidenum">
              <a:rPr lang="en-US"/>
              <a:pPr/>
              <a:t>8</a:t>
            </a:fld>
            <a:endParaRPr lang="en-US"/>
          </a:p>
        </p:txBody>
      </p:sp>
      <p:sp>
        <p:nvSpPr>
          <p:cNvPr id="176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E769F-CA9D-4883-99A8-E852AFE610E5}" type="slidenum">
              <a:rPr lang="en-US"/>
              <a:pPr/>
              <a:t>9</a:t>
            </a:fld>
            <a:endParaRPr lang="en-US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1A81B4-1949-4D1F-87D0-4F8313074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44454-6F86-4C14-8923-75318169A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68737-93B0-4308-94F1-7ACA7575A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91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54C14F-1C49-42C9-8FE2-57D996B00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4ABB02-6131-4997-8416-CABD22B28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AD1CDC-61F0-4ECB-8B85-C1BC77D9C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65FB97-64D1-43C9-AF1C-667E4EF06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48167-2CF9-4B8A-B638-1469AE310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DA16E-5F34-4151-A48E-BFD3766C9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97DD7-9B67-4403-86AD-6E3620C6E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D3CB3-D207-4B99-8673-6332476B4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D4103-65AA-49DE-A1A0-C9857B421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9D07C-4CF2-42A3-B92E-FD5A972C1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7B9B3-5248-4C63-9957-5BA0C45092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388C0-6268-493D-9941-B3C897B26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07E3DAF1-D0CB-40EA-904A-02FA3A1AFE1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en.wikipedia.org/wiki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en.wikipedia.org/wiki/Image:Baddeley.jpg" TargetMode="Externa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2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Learning and Technology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838200"/>
          </a:xfrm>
        </p:spPr>
        <p:txBody>
          <a:bodyPr/>
          <a:lstStyle/>
          <a:p>
            <a:r>
              <a:rPr lang="en-US" dirty="0">
                <a:solidFill>
                  <a:srgbClr val="6666FF"/>
                </a:solidFill>
              </a:rPr>
              <a:t>An Overview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might two channels be better than one?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i="1">
                <a:solidFill>
                  <a:srgbClr val="6666FF"/>
                </a:solidFill>
              </a:rPr>
              <a:t>Qualitative Rationale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words and pictures are qualitatively different (not equivalent)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rgbClr val="FF0000"/>
                </a:solidFill>
              </a:rPr>
              <a:t>words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are better used for</a:t>
            </a:r>
            <a:r>
              <a:rPr lang="en-US"/>
              <a:t> </a:t>
            </a:r>
            <a:r>
              <a:rPr lang="en-US" b="1" i="1">
                <a:solidFill>
                  <a:srgbClr val="FF0000"/>
                </a:solidFill>
              </a:rPr>
              <a:t>abstract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concepts (like self-esteem, integrity, etc.)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rgbClr val="FF0000"/>
                </a:solidFill>
              </a:rPr>
              <a:t>pictures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are best for more</a:t>
            </a:r>
            <a:r>
              <a:rPr lang="en-US"/>
              <a:t> </a:t>
            </a:r>
            <a:r>
              <a:rPr lang="en-US" b="1" i="1">
                <a:solidFill>
                  <a:srgbClr val="FF0000"/>
                </a:solidFill>
              </a:rPr>
              <a:t>concrete</a:t>
            </a:r>
            <a:r>
              <a:rPr lang="en-US"/>
              <a:t> </a:t>
            </a:r>
            <a:r>
              <a:rPr lang="en-US" b="1" i="1">
                <a:solidFill>
                  <a:srgbClr val="FF0000"/>
                </a:solidFill>
              </a:rPr>
              <a:t>images </a:t>
            </a:r>
            <a:r>
              <a:rPr lang="en-US">
                <a:solidFill>
                  <a:schemeClr val="tx2"/>
                </a:solidFill>
              </a:rPr>
              <a:t>or ideas (like chair, ball, walking, etc.)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views of multimedia design</a:t>
            </a:r>
          </a:p>
        </p:txBody>
      </p:sp>
      <p:graphicFrame>
        <p:nvGraphicFramePr>
          <p:cNvPr id="36899" name="Group 35"/>
          <p:cNvGraphicFramePr>
            <a:graphicFrameLocks noGrp="1"/>
          </p:cNvGraphicFramePr>
          <p:nvPr>
            <p:ph type="tbl" idx="1"/>
          </p:nvPr>
        </p:nvGraphicFramePr>
        <p:xfrm>
          <a:off x="685800" y="1646238"/>
          <a:ext cx="7772400" cy="5211763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147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</a:rPr>
                        <a:t>Design Approach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</a:rPr>
                        <a:t>Starting Point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</a:rPr>
                        <a:t>Goals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</a:rPr>
                        <a:t>Issues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Technology-Centered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Capabilities of multimedia technology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Provide access to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How can we use  technology in designing multimedia presentations?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Learner-Centered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How the human mind works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Aid human cognition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How can we adapt multimedia technology to aid human cognition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03" name="Line 39"/>
          <p:cNvSpPr>
            <a:spLocks noChangeShapeType="1"/>
          </p:cNvSpPr>
          <p:nvPr/>
        </p:nvSpPr>
        <p:spPr bwMode="auto">
          <a:xfrm>
            <a:off x="685800" y="3200400"/>
            <a:ext cx="77724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 flipH="1">
            <a:off x="685800" y="3124200"/>
            <a:ext cx="777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903" grpId="0" animBg="1"/>
      <p:bldP spid="369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Two metaphors of multimedia design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>
                <a:solidFill>
                  <a:srgbClr val="6666FF"/>
                </a:solidFill>
              </a:rPr>
              <a:t>Information Acquisition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838200" y="4572000"/>
            <a:ext cx="2743200" cy="1219200"/>
          </a:xfrm>
          <a:prstGeom prst="rect">
            <a:avLst/>
          </a:prstGeom>
          <a:solidFill>
            <a:srgbClr val="6666FF"/>
          </a:solidFill>
          <a:ln w="12700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990600" y="4876800"/>
            <a:ext cx="2590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Information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2209800" y="3276600"/>
            <a:ext cx="5486400" cy="9144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5181600" y="4343400"/>
          <a:ext cx="2438400" cy="1714500"/>
        </p:xfrm>
        <a:graphic>
          <a:graphicData uri="http://schemas.openxmlformats.org/presentationml/2006/ole">
            <p:oleObj spid="_x0000_s38921" name="Document" r:id="rId4" imgW="1248480" imgH="1256760" progId="Word.Document.8">
              <p:embed/>
            </p:oleObj>
          </a:graphicData>
        </a:graphic>
      </p:graphicFrame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715000" y="4724400"/>
            <a:ext cx="12954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  <p:bldP spid="38918" grpId="0" animBg="1"/>
      <p:bldP spid="38919" grpId="0"/>
      <p:bldP spid="38920" grpId="0" animBg="1"/>
      <p:bldP spid="3892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Two metaphors of multimedia design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en-US" sz="4000">
                <a:solidFill>
                  <a:srgbClr val="6666FF"/>
                </a:solidFill>
              </a:rPr>
              <a:t>Knowledge construction</a:t>
            </a:r>
          </a:p>
          <a:p>
            <a:pPr marL="609600" indent="-609600">
              <a:buFontTx/>
              <a:buNone/>
            </a:pPr>
            <a:r>
              <a:rPr lang="en-US" sz="4000">
                <a:solidFill>
                  <a:srgbClr val="6666FF"/>
                </a:solidFill>
              </a:rPr>
              <a:t>	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39942" name="Picture 6" descr="build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048000"/>
            <a:ext cx="3733800" cy="3043238"/>
          </a:xfrm>
          <a:prstGeom prst="rect">
            <a:avLst/>
          </a:prstGeom>
          <a:noFill/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514600" y="4038600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Two goals of multimedia learning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 b="1" i="1">
                <a:solidFill>
                  <a:srgbClr val="FF0000"/>
                </a:solidFill>
              </a:rPr>
              <a:t>Remembering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rgbClr val="6666FF"/>
                </a:solidFill>
              </a:rPr>
              <a:t>a. Recall (essay)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rgbClr val="6666FF"/>
                </a:solidFill>
              </a:rPr>
              <a:t>	b. Recognition (multiple choice)</a:t>
            </a:r>
          </a:p>
          <a:p>
            <a:pPr marL="609600" indent="-609600">
              <a:buFontTx/>
              <a:buAutoNum type="arabicPeriod" startAt="2"/>
            </a:pPr>
            <a:r>
              <a:rPr lang="en-US" sz="3600" b="1" i="1">
                <a:solidFill>
                  <a:srgbClr val="FF0000"/>
                </a:solidFill>
              </a:rPr>
              <a:t>Understanding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rgbClr val="6666FF"/>
                </a:solidFill>
              </a:rPr>
              <a:t>--ability to use presented material in novel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To summarize, multimedia presentations should: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Be </a:t>
            </a:r>
            <a:r>
              <a:rPr lang="en-US" b="1" i="1">
                <a:solidFill>
                  <a:srgbClr val="FF0000"/>
                </a:solidFill>
              </a:rPr>
              <a:t>learner-centered</a:t>
            </a:r>
          </a:p>
          <a:p>
            <a:r>
              <a:rPr lang="en-US">
                <a:solidFill>
                  <a:schemeClr val="tx2"/>
                </a:solidFill>
              </a:rPr>
              <a:t>Facilitate </a:t>
            </a:r>
            <a:r>
              <a:rPr lang="en-US" b="1" i="1">
                <a:solidFill>
                  <a:srgbClr val="FF0000"/>
                </a:solidFill>
              </a:rPr>
              <a:t>knowledge construction</a:t>
            </a:r>
          </a:p>
          <a:p>
            <a:r>
              <a:rPr lang="en-US">
                <a:solidFill>
                  <a:schemeClr val="tx2"/>
                </a:solidFill>
              </a:rPr>
              <a:t>Allow for both</a:t>
            </a:r>
            <a:r>
              <a:rPr lang="en-US" i="1">
                <a:solidFill>
                  <a:schemeClr val="tx2"/>
                </a:solidFill>
              </a:rPr>
              <a:t> </a:t>
            </a:r>
            <a:r>
              <a:rPr lang="en-US" b="1" i="1">
                <a:solidFill>
                  <a:srgbClr val="FF0000"/>
                </a:solidFill>
              </a:rPr>
              <a:t>remembering</a:t>
            </a:r>
            <a:r>
              <a:rPr lang="en-US">
                <a:solidFill>
                  <a:schemeClr val="tx2"/>
                </a:solidFill>
              </a:rPr>
              <a:t> and </a:t>
            </a:r>
            <a:r>
              <a:rPr lang="en-US" b="1" i="1">
                <a:solidFill>
                  <a:srgbClr val="FF0000"/>
                </a:solidFill>
              </a:rPr>
              <a:t>understanding</a:t>
            </a:r>
          </a:p>
          <a:p>
            <a:pPr>
              <a:buFontTx/>
              <a:buNone/>
            </a:pPr>
            <a:endParaRPr lang="en-US" b="1" i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685800" y="228600"/>
            <a:ext cx="7696200" cy="1066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solidFill>
                  <a:srgbClr val="6666FF"/>
                </a:solidFill>
              </a:rPr>
              <a:t>Richard Mayer’s Cognitive Theory </a:t>
            </a:r>
          </a:p>
          <a:p>
            <a:pPr algn="ctr"/>
            <a:r>
              <a:rPr lang="en-US" sz="3600" b="1" i="1">
                <a:solidFill>
                  <a:srgbClr val="6666FF"/>
                </a:solidFill>
              </a:rPr>
              <a:t>of Multimedia Learning</a:t>
            </a:r>
            <a:r>
              <a:rPr lang="en-US"/>
              <a:t> </a:t>
            </a:r>
          </a:p>
        </p:txBody>
      </p:sp>
      <p:sp>
        <p:nvSpPr>
          <p:cNvPr id="178181" name="AutoShape 5"/>
          <p:cNvSpPr>
            <a:spLocks noChangeArrowheads="1"/>
          </p:cNvSpPr>
          <p:nvPr/>
        </p:nvSpPr>
        <p:spPr bwMode="auto">
          <a:xfrm>
            <a:off x="3276600" y="2057400"/>
            <a:ext cx="27432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2" name="AutoShape 6"/>
          <p:cNvSpPr>
            <a:spLocks noChangeArrowheads="1"/>
          </p:cNvSpPr>
          <p:nvPr/>
        </p:nvSpPr>
        <p:spPr bwMode="auto">
          <a:xfrm>
            <a:off x="304800" y="2057400"/>
            <a:ext cx="2667000" cy="1143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Theoretical</a:t>
            </a:r>
          </a:p>
          <a:p>
            <a:pPr algn="ctr"/>
            <a:r>
              <a:rPr lang="en-US"/>
              <a:t>Foundations</a:t>
            </a:r>
          </a:p>
        </p:txBody>
      </p:sp>
      <p:sp>
        <p:nvSpPr>
          <p:cNvPr id="178183" name="AutoShape 7"/>
          <p:cNvSpPr>
            <a:spLocks noChangeArrowheads="1"/>
          </p:cNvSpPr>
          <p:nvPr/>
        </p:nvSpPr>
        <p:spPr bwMode="auto">
          <a:xfrm>
            <a:off x="6248400" y="2057400"/>
            <a:ext cx="24384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The Theory </a:t>
            </a:r>
          </a:p>
          <a:p>
            <a:pPr algn="ctr"/>
            <a:r>
              <a:rPr lang="en-US"/>
              <a:t>Graphed</a:t>
            </a: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3733800" y="2209800"/>
            <a:ext cx="177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Assumptions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link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4267200" cy="4343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Paivio’s</a:t>
            </a:r>
            <a:r>
              <a:rPr lang="en-US" sz="2800">
                <a:solidFill>
                  <a:srgbClr val="FF0000"/>
                </a:solidFill>
              </a:rPr>
              <a:t> DCT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Baddeley’s</a:t>
            </a:r>
            <a:r>
              <a:rPr lang="en-US" sz="2800">
                <a:solidFill>
                  <a:srgbClr val="FF0000"/>
                </a:solidFill>
              </a:rPr>
              <a:t> WM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Chandler and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Sweller’s</a:t>
            </a:r>
            <a:r>
              <a:rPr lang="en-US" sz="2800"/>
              <a:t> </a:t>
            </a:r>
            <a:r>
              <a:rPr lang="en-US" sz="2800">
                <a:solidFill>
                  <a:srgbClr val="FF0000"/>
                </a:solidFill>
              </a:rPr>
              <a:t>CLT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1219200" y="457200"/>
            <a:ext cx="63246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Theoretical</a:t>
            </a:r>
          </a:p>
          <a:p>
            <a:pPr algn="ctr"/>
            <a:r>
              <a:rPr lang="en-US"/>
              <a:t>Foundations</a:t>
            </a:r>
          </a:p>
        </p:txBody>
      </p:sp>
      <p:pic>
        <p:nvPicPr>
          <p:cNvPr id="84999" name="Picture 7" descr="paivi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981200"/>
            <a:ext cx="3063875" cy="1447800"/>
          </a:xfrm>
          <a:prstGeom prst="rect">
            <a:avLst/>
          </a:prstGeom>
          <a:noFill/>
        </p:spPr>
      </p:pic>
      <p:sp>
        <p:nvSpPr>
          <p:cNvPr id="85000" name="Line 8"/>
          <p:cNvSpPr>
            <a:spLocks noChangeShapeType="1"/>
          </p:cNvSpPr>
          <p:nvPr/>
        </p:nvSpPr>
        <p:spPr bwMode="auto">
          <a:xfrm flipV="1">
            <a:off x="2590800" y="2362200"/>
            <a:ext cx="2286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0" y="2846388"/>
            <a:ext cx="32924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85002" name="Picture 10" descr="Schematic of Baddeley's Model">
            <a:hlinkClick r:id="rId5" tooltip="Schematic of Baddeley's Model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3733800"/>
            <a:ext cx="3048000" cy="1447800"/>
          </a:xfrm>
          <a:prstGeom prst="rect">
            <a:avLst/>
          </a:prstGeom>
          <a:noFill/>
        </p:spPr>
      </p:pic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2819400" y="4267200"/>
            <a:ext cx="1981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2590800" y="5943600"/>
            <a:ext cx="2133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5486400" y="5638800"/>
            <a:ext cx="28194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solidFill>
                  <a:srgbClr val="6666FF"/>
                </a:solidFill>
              </a:rPr>
              <a:t>We just completed discussing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bldLvl="2" autoUpdateAnimBg="0"/>
      <p:bldP spid="84996" grpId="0" animBg="1" autoUpdateAnimBg="0"/>
      <p:bldP spid="85000" grpId="0" animBg="1"/>
      <p:bldP spid="85005" grpId="0" animBg="1"/>
      <p:bldP spid="85006" grpId="0" animBg="1"/>
      <p:bldP spid="8500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685800" y="228600"/>
            <a:ext cx="7696200" cy="1066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solidFill>
                  <a:srgbClr val="6666FF"/>
                </a:solidFill>
              </a:rPr>
              <a:t>Richard Mayer’s Cognitive Theory </a:t>
            </a:r>
          </a:p>
          <a:p>
            <a:pPr algn="ctr"/>
            <a:r>
              <a:rPr lang="en-US" sz="3600" b="1" i="1">
                <a:solidFill>
                  <a:srgbClr val="6666FF"/>
                </a:solidFill>
              </a:rPr>
              <a:t>of Multimedia Learning</a:t>
            </a:r>
            <a:r>
              <a:rPr lang="en-US"/>
              <a:t> </a:t>
            </a:r>
          </a:p>
        </p:txBody>
      </p:sp>
      <p:sp>
        <p:nvSpPr>
          <p:cNvPr id="180235" name="AutoShape 11"/>
          <p:cNvSpPr>
            <a:spLocks noChangeArrowheads="1"/>
          </p:cNvSpPr>
          <p:nvPr/>
        </p:nvSpPr>
        <p:spPr bwMode="auto">
          <a:xfrm>
            <a:off x="3276600" y="2057400"/>
            <a:ext cx="27432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6" name="AutoShape 12"/>
          <p:cNvSpPr>
            <a:spLocks noChangeArrowheads="1"/>
          </p:cNvSpPr>
          <p:nvPr/>
        </p:nvSpPr>
        <p:spPr bwMode="auto">
          <a:xfrm>
            <a:off x="304800" y="2057400"/>
            <a:ext cx="26670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Theoretical</a:t>
            </a:r>
          </a:p>
          <a:p>
            <a:pPr algn="ctr"/>
            <a:r>
              <a:rPr lang="en-US"/>
              <a:t>Foundations</a:t>
            </a:r>
          </a:p>
        </p:txBody>
      </p:sp>
      <p:sp>
        <p:nvSpPr>
          <p:cNvPr id="180237" name="AutoShape 13"/>
          <p:cNvSpPr>
            <a:spLocks noChangeArrowheads="1"/>
          </p:cNvSpPr>
          <p:nvPr/>
        </p:nvSpPr>
        <p:spPr bwMode="auto">
          <a:xfrm>
            <a:off x="6248400" y="2057400"/>
            <a:ext cx="24384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The Theory </a:t>
            </a:r>
          </a:p>
          <a:p>
            <a:pPr algn="ctr"/>
            <a:r>
              <a:rPr lang="en-US"/>
              <a:t>Graphed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3733800" y="2209800"/>
            <a:ext cx="177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AutoShape 4"/>
          <p:cNvSpPr>
            <a:spLocks noChangeArrowheads="1"/>
          </p:cNvSpPr>
          <p:nvPr/>
        </p:nvSpPr>
        <p:spPr bwMode="auto">
          <a:xfrm>
            <a:off x="304800" y="457200"/>
            <a:ext cx="8277225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Assumptions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517525" y="2178050"/>
            <a:ext cx="349885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600" b="1" i="1">
                <a:solidFill>
                  <a:srgbClr val="FF0000"/>
                </a:solidFill>
              </a:rPr>
              <a:t>1. Dual Channels</a:t>
            </a:r>
          </a:p>
          <a:p>
            <a:endParaRPr lang="en-US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381000" y="3810000"/>
            <a:ext cx="3886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FF0000"/>
                </a:solidFill>
              </a:rPr>
              <a:t>2. Limited Capacity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04800" y="5562600"/>
            <a:ext cx="4267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FF0000"/>
                </a:solidFill>
              </a:rPr>
              <a:t>3. Active Processing</a:t>
            </a:r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>
            <a:off x="4114800" y="2514600"/>
            <a:ext cx="1447800" cy="0"/>
          </a:xfrm>
          <a:prstGeom prst="line">
            <a:avLst/>
          </a:prstGeom>
          <a:noFill/>
          <a:ln w="76200">
            <a:solidFill>
              <a:srgbClr val="6666FF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>
            <a:off x="4267200" y="4191000"/>
            <a:ext cx="1219200" cy="0"/>
          </a:xfrm>
          <a:prstGeom prst="line">
            <a:avLst/>
          </a:prstGeom>
          <a:noFill/>
          <a:ln w="76200">
            <a:solidFill>
              <a:srgbClr val="6666FF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>
            <a:off x="4343400" y="6019800"/>
            <a:ext cx="1143000" cy="0"/>
          </a:xfrm>
          <a:prstGeom prst="line">
            <a:avLst/>
          </a:prstGeom>
          <a:noFill/>
          <a:ln w="76200">
            <a:solidFill>
              <a:srgbClr val="6666FF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1261" name="Rectangle 13"/>
          <p:cNvSpPr>
            <a:spLocks noChangeArrowheads="1"/>
          </p:cNvSpPr>
          <p:nvPr/>
        </p:nvSpPr>
        <p:spPr bwMode="auto">
          <a:xfrm>
            <a:off x="6858000" y="23622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62" name="Rectangle 14"/>
          <p:cNvSpPr>
            <a:spLocks noChangeArrowheads="1"/>
          </p:cNvSpPr>
          <p:nvPr/>
        </p:nvSpPr>
        <p:spPr bwMode="auto">
          <a:xfrm>
            <a:off x="6858000" y="31242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6934200" y="2514600"/>
            <a:ext cx="114300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/>
              <a:t>Auditory/</a:t>
            </a:r>
            <a:r>
              <a:rPr lang="en-US" sz="1100"/>
              <a:t>verbal</a:t>
            </a: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6934200" y="3276600"/>
            <a:ext cx="114300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/>
              <a:t>Visual/pictorial</a:t>
            </a:r>
          </a:p>
        </p:txBody>
      </p:sp>
      <p:sp>
        <p:nvSpPr>
          <p:cNvPr id="181265" name="Line 17"/>
          <p:cNvSpPr>
            <a:spLocks noChangeShapeType="1"/>
          </p:cNvSpPr>
          <p:nvPr/>
        </p:nvSpPr>
        <p:spPr bwMode="auto">
          <a:xfrm>
            <a:off x="8153400" y="2514600"/>
            <a:ext cx="762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1266" name="Line 18"/>
          <p:cNvSpPr>
            <a:spLocks noChangeShapeType="1"/>
          </p:cNvSpPr>
          <p:nvPr/>
        </p:nvSpPr>
        <p:spPr bwMode="auto">
          <a:xfrm flipV="1">
            <a:off x="8153400" y="3124200"/>
            <a:ext cx="7620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95584" name="Object 0"/>
          <p:cNvGraphicFramePr>
            <a:graphicFrameLocks noChangeAspect="1"/>
          </p:cNvGraphicFramePr>
          <p:nvPr/>
        </p:nvGraphicFramePr>
        <p:xfrm>
          <a:off x="7848600" y="6324600"/>
          <a:ext cx="571500" cy="339725"/>
        </p:xfrm>
        <a:graphic>
          <a:graphicData uri="http://schemas.openxmlformats.org/presentationml/2006/ole">
            <p:oleObj spid="_x0000_s195584" name="Document" r:id="rId4" imgW="572040" imgH="339120" progId="Word.Document.8">
              <p:embed/>
            </p:oleObj>
          </a:graphicData>
        </a:graphic>
      </p:graphicFrame>
      <p:sp>
        <p:nvSpPr>
          <p:cNvPr id="181268" name="Line 20"/>
          <p:cNvSpPr>
            <a:spLocks noChangeShapeType="1"/>
          </p:cNvSpPr>
          <p:nvPr/>
        </p:nvSpPr>
        <p:spPr bwMode="auto">
          <a:xfrm flipH="1" flipV="1">
            <a:off x="7772400" y="5943600"/>
            <a:ext cx="3048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1275" name="Line 27"/>
          <p:cNvSpPr>
            <a:spLocks noChangeShapeType="1"/>
          </p:cNvSpPr>
          <p:nvPr/>
        </p:nvSpPr>
        <p:spPr bwMode="auto">
          <a:xfrm flipV="1">
            <a:off x="8153400" y="5943600"/>
            <a:ext cx="152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1277" name="Line 29"/>
          <p:cNvSpPr>
            <a:spLocks noChangeShapeType="1"/>
          </p:cNvSpPr>
          <p:nvPr/>
        </p:nvSpPr>
        <p:spPr bwMode="auto">
          <a:xfrm flipV="1">
            <a:off x="8077200" y="53340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1285" name="Oval 37"/>
          <p:cNvSpPr>
            <a:spLocks noChangeArrowheads="1"/>
          </p:cNvSpPr>
          <p:nvPr/>
        </p:nvSpPr>
        <p:spPr bwMode="auto">
          <a:xfrm>
            <a:off x="6553200" y="4876800"/>
            <a:ext cx="2590800" cy="457200"/>
          </a:xfrm>
          <a:prstGeom prst="ellipse">
            <a:avLst/>
          </a:prstGeom>
          <a:gradFill rotWithShape="1">
            <a:gsLst>
              <a:gs pos="0">
                <a:srgbClr val="FF0000">
                  <a:alpha val="48000"/>
                </a:srgbClr>
              </a:gs>
              <a:gs pos="50000">
                <a:schemeClr val="tx2">
                  <a:alpha val="46001"/>
                </a:schemeClr>
              </a:gs>
              <a:gs pos="100000">
                <a:srgbClr val="FF0000">
                  <a:alpha val="48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69" name="Text Box 21"/>
          <p:cNvSpPr txBox="1">
            <a:spLocks noChangeArrowheads="1"/>
          </p:cNvSpPr>
          <p:nvPr/>
        </p:nvSpPr>
        <p:spPr bwMode="auto">
          <a:xfrm>
            <a:off x="7467600" y="5699125"/>
            <a:ext cx="6096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words</a:t>
            </a:r>
          </a:p>
        </p:txBody>
      </p:sp>
      <p:sp>
        <p:nvSpPr>
          <p:cNvPr id="181271" name="Text Box 23"/>
          <p:cNvSpPr txBox="1">
            <a:spLocks noChangeArrowheads="1"/>
          </p:cNvSpPr>
          <p:nvPr/>
        </p:nvSpPr>
        <p:spPr bwMode="auto">
          <a:xfrm>
            <a:off x="7924800" y="5791200"/>
            <a:ext cx="3048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&amp;</a:t>
            </a:r>
          </a:p>
        </p:txBody>
      </p:sp>
      <p:sp>
        <p:nvSpPr>
          <p:cNvPr id="181272" name="Oval 24"/>
          <p:cNvSpPr>
            <a:spLocks noChangeArrowheads="1"/>
          </p:cNvSpPr>
          <p:nvPr/>
        </p:nvSpPr>
        <p:spPr bwMode="auto">
          <a:xfrm>
            <a:off x="8153400" y="5638800"/>
            <a:ext cx="152400" cy="152400"/>
          </a:xfrm>
          <a:prstGeom prst="ellipse">
            <a:avLst/>
          </a:prstGeom>
          <a:solidFill>
            <a:srgbClr val="66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73" name="Rectangle 25"/>
          <p:cNvSpPr>
            <a:spLocks noChangeArrowheads="1"/>
          </p:cNvSpPr>
          <p:nvPr/>
        </p:nvSpPr>
        <p:spPr bwMode="auto">
          <a:xfrm>
            <a:off x="8458200" y="5715000"/>
            <a:ext cx="152400" cy="76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74" name="AutoShape 26"/>
          <p:cNvSpPr>
            <a:spLocks noChangeArrowheads="1"/>
          </p:cNvSpPr>
          <p:nvPr/>
        </p:nvSpPr>
        <p:spPr bwMode="auto">
          <a:xfrm>
            <a:off x="8305800" y="5775325"/>
            <a:ext cx="152400" cy="152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80" name="Oval 32"/>
          <p:cNvSpPr>
            <a:spLocks noChangeArrowheads="1"/>
          </p:cNvSpPr>
          <p:nvPr/>
        </p:nvSpPr>
        <p:spPr bwMode="auto">
          <a:xfrm>
            <a:off x="7391400" y="4953000"/>
            <a:ext cx="13716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81" name="Text Box 33"/>
          <p:cNvSpPr txBox="1">
            <a:spLocks noChangeArrowheads="1"/>
          </p:cNvSpPr>
          <p:nvPr/>
        </p:nvSpPr>
        <p:spPr bwMode="auto">
          <a:xfrm>
            <a:off x="7620000" y="4953000"/>
            <a:ext cx="6096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words</a:t>
            </a:r>
          </a:p>
        </p:txBody>
      </p:sp>
      <p:sp>
        <p:nvSpPr>
          <p:cNvPr id="181282" name="Oval 34"/>
          <p:cNvSpPr>
            <a:spLocks noChangeArrowheads="1"/>
          </p:cNvSpPr>
          <p:nvPr/>
        </p:nvSpPr>
        <p:spPr bwMode="auto">
          <a:xfrm>
            <a:off x="8153400" y="5029200"/>
            <a:ext cx="152400" cy="152400"/>
          </a:xfrm>
          <a:prstGeom prst="ellipse">
            <a:avLst/>
          </a:prstGeom>
          <a:solidFill>
            <a:srgbClr val="66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83" name="Rectangle 35"/>
          <p:cNvSpPr>
            <a:spLocks noChangeArrowheads="1"/>
          </p:cNvSpPr>
          <p:nvPr/>
        </p:nvSpPr>
        <p:spPr bwMode="auto">
          <a:xfrm>
            <a:off x="8382000" y="5029200"/>
            <a:ext cx="152400" cy="76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84" name="AutoShape 36"/>
          <p:cNvSpPr>
            <a:spLocks noChangeArrowheads="1"/>
          </p:cNvSpPr>
          <p:nvPr/>
        </p:nvSpPr>
        <p:spPr bwMode="auto">
          <a:xfrm>
            <a:off x="8305800" y="5089525"/>
            <a:ext cx="152400" cy="152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76" name="Text Box 28"/>
          <p:cNvSpPr txBox="1">
            <a:spLocks noChangeArrowheads="1"/>
          </p:cNvSpPr>
          <p:nvPr/>
        </p:nvSpPr>
        <p:spPr bwMode="auto">
          <a:xfrm>
            <a:off x="7467600" y="5410200"/>
            <a:ext cx="1143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Organizing</a:t>
            </a:r>
          </a:p>
        </p:txBody>
      </p:sp>
      <p:sp>
        <p:nvSpPr>
          <p:cNvPr id="181289" name="Rectangle 41"/>
          <p:cNvSpPr>
            <a:spLocks noChangeArrowheads="1"/>
          </p:cNvSpPr>
          <p:nvPr/>
        </p:nvSpPr>
        <p:spPr bwMode="auto">
          <a:xfrm>
            <a:off x="7086600" y="4038600"/>
            <a:ext cx="1752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90" name="Freeform 42"/>
          <p:cNvSpPr>
            <a:spLocks/>
          </p:cNvSpPr>
          <p:nvPr/>
        </p:nvSpPr>
        <p:spPr bwMode="auto">
          <a:xfrm rot="-10781348">
            <a:off x="7086600" y="4191000"/>
            <a:ext cx="17526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92" y="0"/>
              </a:cxn>
              <a:cxn ang="0">
                <a:pos x="288" y="48"/>
              </a:cxn>
              <a:cxn ang="0">
                <a:pos x="384" y="0"/>
              </a:cxn>
              <a:cxn ang="0">
                <a:pos x="480" y="48"/>
              </a:cxn>
              <a:cxn ang="0">
                <a:pos x="576" y="0"/>
              </a:cxn>
              <a:cxn ang="0">
                <a:pos x="672" y="48"/>
              </a:cxn>
              <a:cxn ang="0">
                <a:pos x="720" y="0"/>
              </a:cxn>
              <a:cxn ang="0">
                <a:pos x="816" y="48"/>
              </a:cxn>
              <a:cxn ang="0">
                <a:pos x="912" y="0"/>
              </a:cxn>
              <a:cxn ang="0">
                <a:pos x="1008" y="48"/>
              </a:cxn>
              <a:cxn ang="0">
                <a:pos x="1104" y="0"/>
              </a:cxn>
            </a:cxnLst>
            <a:rect l="0" t="0" r="r" b="b"/>
            <a:pathLst>
              <a:path w="1104" h="48">
                <a:moveTo>
                  <a:pt x="0" y="0"/>
                </a:moveTo>
                <a:cubicBezTo>
                  <a:pt x="32" y="24"/>
                  <a:pt x="64" y="48"/>
                  <a:pt x="96" y="48"/>
                </a:cubicBezTo>
                <a:cubicBezTo>
                  <a:pt x="128" y="48"/>
                  <a:pt x="160" y="0"/>
                  <a:pt x="192" y="0"/>
                </a:cubicBezTo>
                <a:cubicBezTo>
                  <a:pt x="224" y="0"/>
                  <a:pt x="256" y="48"/>
                  <a:pt x="288" y="48"/>
                </a:cubicBezTo>
                <a:cubicBezTo>
                  <a:pt x="320" y="48"/>
                  <a:pt x="352" y="0"/>
                  <a:pt x="384" y="0"/>
                </a:cubicBezTo>
                <a:cubicBezTo>
                  <a:pt x="416" y="0"/>
                  <a:pt x="448" y="48"/>
                  <a:pt x="480" y="48"/>
                </a:cubicBezTo>
                <a:cubicBezTo>
                  <a:pt x="512" y="48"/>
                  <a:pt x="544" y="0"/>
                  <a:pt x="576" y="0"/>
                </a:cubicBezTo>
                <a:cubicBezTo>
                  <a:pt x="608" y="0"/>
                  <a:pt x="648" y="48"/>
                  <a:pt x="672" y="48"/>
                </a:cubicBezTo>
                <a:cubicBezTo>
                  <a:pt x="696" y="48"/>
                  <a:pt x="696" y="0"/>
                  <a:pt x="720" y="0"/>
                </a:cubicBezTo>
                <a:cubicBezTo>
                  <a:pt x="744" y="0"/>
                  <a:pt x="784" y="48"/>
                  <a:pt x="816" y="48"/>
                </a:cubicBezTo>
                <a:cubicBezTo>
                  <a:pt x="848" y="48"/>
                  <a:pt x="880" y="0"/>
                  <a:pt x="912" y="0"/>
                </a:cubicBezTo>
                <a:cubicBezTo>
                  <a:pt x="944" y="0"/>
                  <a:pt x="976" y="48"/>
                  <a:pt x="1008" y="48"/>
                </a:cubicBezTo>
                <a:cubicBezTo>
                  <a:pt x="1040" y="48"/>
                  <a:pt x="1080" y="0"/>
                  <a:pt x="1104" y="0"/>
                </a:cubicBezTo>
              </a:path>
            </a:pathLst>
          </a:custGeom>
          <a:solidFill>
            <a:srgbClr val="3399FF"/>
          </a:solidFill>
          <a:ln w="12700" cap="flat" cmpd="sng">
            <a:solidFill>
              <a:srgbClr val="3399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1291" name="Rectangle 43"/>
          <p:cNvSpPr>
            <a:spLocks noChangeArrowheads="1"/>
          </p:cNvSpPr>
          <p:nvPr/>
        </p:nvSpPr>
        <p:spPr bwMode="auto">
          <a:xfrm>
            <a:off x="7086600" y="4267200"/>
            <a:ext cx="1752600" cy="381000"/>
          </a:xfrm>
          <a:prstGeom prst="rect">
            <a:avLst/>
          </a:prstGeom>
          <a:solidFill>
            <a:srgbClr val="3399FF"/>
          </a:solidFill>
          <a:ln w="12700">
            <a:solidFill>
              <a:srgbClr val="3399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78" name="Text Box 30"/>
          <p:cNvSpPr txBox="1">
            <a:spLocks noChangeArrowheads="1"/>
          </p:cNvSpPr>
          <p:nvPr/>
        </p:nvSpPr>
        <p:spPr bwMode="auto">
          <a:xfrm>
            <a:off x="6248400" y="4953000"/>
            <a:ext cx="13716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              Integrate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5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8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8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8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8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8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 autoUpdateAnimBg="0"/>
      <p:bldP spid="181255" grpId="0" autoUpdateAnimBg="0"/>
      <p:bldP spid="181256" grpId="0" autoUpdateAnimBg="0"/>
      <p:bldP spid="181257" grpId="0" autoUpdateAnimBg="0"/>
      <p:bldP spid="181258" grpId="0" animBg="1"/>
      <p:bldP spid="181259" grpId="0" animBg="1"/>
      <p:bldP spid="181260" grpId="0" animBg="1"/>
      <p:bldP spid="181261" grpId="0" animBg="1"/>
      <p:bldP spid="181262" grpId="0" animBg="1"/>
      <p:bldP spid="181263" grpId="0" autoUpdateAnimBg="0"/>
      <p:bldP spid="181264" grpId="0" autoUpdateAnimBg="0"/>
      <p:bldP spid="181265" grpId="0" animBg="1"/>
      <p:bldP spid="181266" grpId="0" animBg="1"/>
      <p:bldP spid="181268" grpId="0" animBg="1"/>
      <p:bldP spid="181275" grpId="0" animBg="1"/>
      <p:bldP spid="181277" grpId="0" animBg="1"/>
      <p:bldP spid="181285" grpId="0" animBg="1"/>
      <p:bldP spid="181269" grpId="0" autoUpdateAnimBg="0"/>
      <p:bldP spid="181271" grpId="0" autoUpdateAnimBg="0"/>
      <p:bldP spid="181272" grpId="0" animBg="1"/>
      <p:bldP spid="181273" grpId="0" animBg="1"/>
      <p:bldP spid="181274" grpId="0" animBg="1"/>
      <p:bldP spid="181280" grpId="0" animBg="1"/>
      <p:bldP spid="181281" grpId="0" autoUpdateAnimBg="0"/>
      <p:bldP spid="181282" grpId="0" animBg="1"/>
      <p:bldP spid="181283" grpId="0" animBg="1"/>
      <p:bldP spid="181284" grpId="0" animBg="1"/>
      <p:bldP spid="181276" grpId="0" autoUpdateAnimBg="0"/>
      <p:bldP spid="181289" grpId="0" animBg="1"/>
      <p:bldP spid="181290" grpId="0" animBg="1"/>
      <p:bldP spid="181291" grpId="0" animBg="1"/>
      <p:bldP spid="1812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Two types of Multimedia Learning Environments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457200" y="1905000"/>
            <a:ext cx="4648200" cy="2590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Virtual Learning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Environments</a:t>
            </a:r>
          </a:p>
          <a:p>
            <a:pPr algn="ctr"/>
            <a:endParaRPr lang="en-US" b="1">
              <a:solidFill>
                <a:schemeClr val="bg1"/>
              </a:solidFill>
            </a:endParaRPr>
          </a:p>
          <a:p>
            <a:pPr algn="ctr"/>
            <a:endParaRPr lang="en-US" b="1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2819400" y="2895600"/>
            <a:ext cx="2057400" cy="1143000"/>
          </a:xfrm>
          <a:prstGeom prst="ellipse">
            <a:avLst/>
          </a:prstGeom>
          <a:solidFill>
            <a:srgbClr val="3399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Windows On</a:t>
            </a:r>
          </a:p>
          <a:p>
            <a:pPr algn="ctr"/>
            <a:r>
              <a:rPr lang="en-US" b="1"/>
              <a:t>The World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4495800" y="4038600"/>
            <a:ext cx="4648200" cy="2590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Multimedia Environments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762000" y="2895600"/>
            <a:ext cx="1981200" cy="1143000"/>
          </a:xfrm>
          <a:prstGeom prst="ellipse">
            <a:avLst/>
          </a:prstGeom>
          <a:solidFill>
            <a:srgbClr val="66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Immersive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2667000" y="4495800"/>
            <a:ext cx="0" cy="609600"/>
          </a:xfrm>
          <a:prstGeom prst="line">
            <a:avLst/>
          </a:prstGeom>
          <a:noFill/>
          <a:ln w="76200">
            <a:solidFill>
              <a:srgbClr val="6666FF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760413" y="5181600"/>
            <a:ext cx="368935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Best Explained by</a:t>
            </a:r>
          </a:p>
          <a:p>
            <a:pPr algn="ctr"/>
            <a:r>
              <a:rPr lang="en-US"/>
              <a:t>Social Constructivist Theory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>
            <a:off x="6858000" y="3657600"/>
            <a:ext cx="0" cy="381000"/>
          </a:xfrm>
          <a:prstGeom prst="line">
            <a:avLst/>
          </a:prstGeom>
          <a:noFill/>
          <a:ln w="76200">
            <a:solidFill>
              <a:srgbClr val="6666FF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5180013" y="2133600"/>
            <a:ext cx="353695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Best Explained in Terms of</a:t>
            </a:r>
          </a:p>
          <a:p>
            <a:pPr algn="ctr"/>
            <a:r>
              <a:rPr lang="en-US"/>
              <a:t> The Theory of</a:t>
            </a:r>
          </a:p>
          <a:p>
            <a:pPr algn="ctr"/>
            <a:r>
              <a:rPr lang="en-US"/>
              <a:t>Human Cognitive</a:t>
            </a:r>
          </a:p>
          <a:p>
            <a:pPr algn="ctr"/>
            <a:r>
              <a:rPr lang="en-US"/>
              <a:t>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 animBg="1"/>
      <p:bldP spid="24583" grpId="0" animBg="1"/>
      <p:bldP spid="24585" grpId="0" animBg="1"/>
      <p:bldP spid="24587" grpId="0" animBg="1"/>
      <p:bldP spid="24593" grpId="0" animBg="1"/>
      <p:bldP spid="24595" grpId="0"/>
      <p:bldP spid="24596" grpId="0" animBg="1"/>
      <p:bldP spid="2459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AutoShape 2"/>
          <p:cNvSpPr>
            <a:spLocks noChangeArrowheads="1"/>
          </p:cNvSpPr>
          <p:nvPr/>
        </p:nvSpPr>
        <p:spPr bwMode="auto">
          <a:xfrm>
            <a:off x="3276600" y="2057400"/>
            <a:ext cx="27432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AutoShape 3"/>
          <p:cNvSpPr>
            <a:spLocks noChangeArrowheads="1"/>
          </p:cNvSpPr>
          <p:nvPr/>
        </p:nvSpPr>
        <p:spPr bwMode="auto">
          <a:xfrm>
            <a:off x="304800" y="2057400"/>
            <a:ext cx="26670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Theoretical</a:t>
            </a:r>
          </a:p>
          <a:p>
            <a:pPr algn="ctr"/>
            <a:r>
              <a:rPr lang="en-US"/>
              <a:t>Foundations</a:t>
            </a:r>
          </a:p>
        </p:txBody>
      </p:sp>
      <p:sp>
        <p:nvSpPr>
          <p:cNvPr id="182276" name="AutoShape 4"/>
          <p:cNvSpPr>
            <a:spLocks noChangeArrowheads="1"/>
          </p:cNvSpPr>
          <p:nvPr/>
        </p:nvSpPr>
        <p:spPr bwMode="auto">
          <a:xfrm>
            <a:off x="6248400" y="2057400"/>
            <a:ext cx="24384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The Theory </a:t>
            </a:r>
          </a:p>
          <a:p>
            <a:pPr algn="ctr"/>
            <a:r>
              <a:rPr lang="en-US"/>
              <a:t>Graphed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3733800" y="2209800"/>
            <a:ext cx="177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Assumptions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762000" y="228600"/>
            <a:ext cx="73914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6666FF"/>
                </a:solidFill>
              </a:rPr>
              <a:t>Richard Mayer’s Cognitive Theory of Multimedia Learning</a:t>
            </a:r>
            <a:r>
              <a:rPr lang="en-US"/>
              <a:t> 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304800" y="228600"/>
            <a:ext cx="8534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AutoShape 3"/>
          <p:cNvSpPr>
            <a:spLocks noChangeArrowheads="1"/>
          </p:cNvSpPr>
          <p:nvPr/>
        </p:nvSpPr>
        <p:spPr bwMode="auto">
          <a:xfrm>
            <a:off x="381000" y="381000"/>
            <a:ext cx="8077200" cy="1066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The Theory </a:t>
            </a:r>
          </a:p>
          <a:p>
            <a:pPr algn="ctr"/>
            <a:r>
              <a:rPr lang="en-US"/>
              <a:t>Graphed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381000" y="38100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381000" y="4876800"/>
            <a:ext cx="838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457200" y="39624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Words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457200" y="50292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Pictures</a:t>
            </a:r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1752600" y="3581400"/>
            <a:ext cx="9906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9" name="Rectangle 9"/>
          <p:cNvSpPr>
            <a:spLocks noChangeArrowheads="1"/>
          </p:cNvSpPr>
          <p:nvPr/>
        </p:nvSpPr>
        <p:spPr bwMode="auto">
          <a:xfrm>
            <a:off x="1828800" y="38100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>
            <a:off x="1828800" y="49530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3" name="Line 13"/>
          <p:cNvSpPr>
            <a:spLocks noChangeShapeType="1"/>
          </p:cNvSpPr>
          <p:nvPr/>
        </p:nvSpPr>
        <p:spPr bwMode="auto">
          <a:xfrm>
            <a:off x="762000" y="44196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auto">
          <a:xfrm>
            <a:off x="1219200" y="5181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55" name="Line 15"/>
          <p:cNvSpPr>
            <a:spLocks noChangeShapeType="1"/>
          </p:cNvSpPr>
          <p:nvPr/>
        </p:nvSpPr>
        <p:spPr bwMode="auto">
          <a:xfrm>
            <a:off x="1219200" y="4114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0" y="30480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Multimedia Presentation</a:t>
            </a:r>
          </a:p>
        </p:txBody>
      </p:sp>
      <p:sp>
        <p:nvSpPr>
          <p:cNvPr id="189457" name="Text Box 17"/>
          <p:cNvSpPr txBox="1">
            <a:spLocks noChangeArrowheads="1"/>
          </p:cNvSpPr>
          <p:nvPr/>
        </p:nvSpPr>
        <p:spPr bwMode="auto">
          <a:xfrm>
            <a:off x="1676400" y="3048000"/>
            <a:ext cx="12192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Sensory Memory</a:t>
            </a:r>
          </a:p>
        </p:txBody>
      </p:sp>
      <p:sp>
        <p:nvSpPr>
          <p:cNvPr id="189458" name="Rectangle 18"/>
          <p:cNvSpPr>
            <a:spLocks noChangeArrowheads="1"/>
          </p:cNvSpPr>
          <p:nvPr/>
        </p:nvSpPr>
        <p:spPr bwMode="auto">
          <a:xfrm>
            <a:off x="228600" y="1905000"/>
            <a:ext cx="3962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3810000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1. </a:t>
            </a:r>
            <a:r>
              <a:rPr lang="en-US" sz="1400" b="1"/>
              <a:t>Selecting words and images</a:t>
            </a:r>
            <a:r>
              <a:rPr lang="en-US" sz="1400"/>
              <a:t> from the presented material—involves paying attention to relevant information</a:t>
            </a:r>
          </a:p>
        </p:txBody>
      </p:sp>
      <p:sp>
        <p:nvSpPr>
          <p:cNvPr id="189460" name="Line 20"/>
          <p:cNvSpPr>
            <a:spLocks noChangeShapeType="1"/>
          </p:cNvSpPr>
          <p:nvPr/>
        </p:nvSpPr>
        <p:spPr bwMode="auto">
          <a:xfrm>
            <a:off x="8382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>
            <a:off x="22860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62" name="Rectangle 22"/>
          <p:cNvSpPr>
            <a:spLocks noChangeArrowheads="1"/>
          </p:cNvSpPr>
          <p:nvPr/>
        </p:nvSpPr>
        <p:spPr bwMode="auto">
          <a:xfrm>
            <a:off x="3429000" y="3581400"/>
            <a:ext cx="37338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3" name="Rectangle 23"/>
          <p:cNvSpPr>
            <a:spLocks noChangeArrowheads="1"/>
          </p:cNvSpPr>
          <p:nvPr/>
        </p:nvSpPr>
        <p:spPr bwMode="auto">
          <a:xfrm>
            <a:off x="7924800" y="3581400"/>
            <a:ext cx="12192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4" name="Rectangle 24"/>
          <p:cNvSpPr>
            <a:spLocks noChangeArrowheads="1"/>
          </p:cNvSpPr>
          <p:nvPr/>
        </p:nvSpPr>
        <p:spPr bwMode="auto">
          <a:xfrm>
            <a:off x="8001000" y="4343400"/>
            <a:ext cx="11430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5" name="Rectangle 25"/>
          <p:cNvSpPr>
            <a:spLocks noChangeArrowheads="1"/>
          </p:cNvSpPr>
          <p:nvPr/>
        </p:nvSpPr>
        <p:spPr bwMode="auto">
          <a:xfrm>
            <a:off x="3581400" y="388620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7" name="Rectangle 27"/>
          <p:cNvSpPr>
            <a:spLocks noChangeArrowheads="1"/>
          </p:cNvSpPr>
          <p:nvPr/>
        </p:nvSpPr>
        <p:spPr bwMode="auto">
          <a:xfrm>
            <a:off x="3581400" y="495300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5638800" y="495300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9" name="Rectangle 29"/>
          <p:cNvSpPr>
            <a:spLocks noChangeArrowheads="1"/>
          </p:cNvSpPr>
          <p:nvPr/>
        </p:nvSpPr>
        <p:spPr bwMode="auto">
          <a:xfrm>
            <a:off x="5562600" y="3886200"/>
            <a:ext cx="1143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9470" name="Picture 30" descr="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810000"/>
            <a:ext cx="519113" cy="522288"/>
          </a:xfrm>
          <a:prstGeom prst="rect">
            <a:avLst/>
          </a:prstGeom>
          <a:noFill/>
        </p:spPr>
      </p:pic>
      <p:pic>
        <p:nvPicPr>
          <p:cNvPr id="189471" name="Picture 31" descr="ey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5029200"/>
            <a:ext cx="614363" cy="458788"/>
          </a:xfrm>
          <a:prstGeom prst="rect">
            <a:avLst/>
          </a:prstGeom>
          <a:noFill/>
        </p:spPr>
      </p:pic>
      <p:sp>
        <p:nvSpPr>
          <p:cNvPr id="189472" name="Line 32"/>
          <p:cNvSpPr>
            <a:spLocks noChangeShapeType="1"/>
          </p:cNvSpPr>
          <p:nvPr/>
        </p:nvSpPr>
        <p:spPr bwMode="auto">
          <a:xfrm>
            <a:off x="3048000" y="2819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73" name="Line 33"/>
          <p:cNvSpPr>
            <a:spLocks noChangeShapeType="1"/>
          </p:cNvSpPr>
          <p:nvPr/>
        </p:nvSpPr>
        <p:spPr bwMode="auto">
          <a:xfrm>
            <a:off x="2667000" y="4114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74" name="Line 34"/>
          <p:cNvSpPr>
            <a:spLocks noChangeShapeType="1"/>
          </p:cNvSpPr>
          <p:nvPr/>
        </p:nvSpPr>
        <p:spPr bwMode="auto">
          <a:xfrm>
            <a:off x="2667000" y="5257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75" name="Line 35"/>
          <p:cNvSpPr>
            <a:spLocks noChangeShapeType="1"/>
          </p:cNvSpPr>
          <p:nvPr/>
        </p:nvSpPr>
        <p:spPr bwMode="auto">
          <a:xfrm>
            <a:off x="4648200" y="4114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76" name="Line 36"/>
          <p:cNvSpPr>
            <a:spLocks noChangeShapeType="1"/>
          </p:cNvSpPr>
          <p:nvPr/>
        </p:nvSpPr>
        <p:spPr bwMode="auto">
          <a:xfrm>
            <a:off x="4648200" y="5257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77" name="Text Box 37"/>
          <p:cNvSpPr txBox="1">
            <a:spLocks noChangeArrowheads="1"/>
          </p:cNvSpPr>
          <p:nvPr/>
        </p:nvSpPr>
        <p:spPr bwMode="auto">
          <a:xfrm>
            <a:off x="2743200" y="38100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Selecting</a:t>
            </a:r>
          </a:p>
        </p:txBody>
      </p:sp>
      <p:sp>
        <p:nvSpPr>
          <p:cNvPr id="189478" name="Text Box 38"/>
          <p:cNvSpPr txBox="1">
            <a:spLocks noChangeArrowheads="1"/>
          </p:cNvSpPr>
          <p:nvPr/>
        </p:nvSpPr>
        <p:spPr bwMode="auto">
          <a:xfrm>
            <a:off x="2819400" y="41148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Words</a:t>
            </a:r>
          </a:p>
        </p:txBody>
      </p:sp>
      <p:sp>
        <p:nvSpPr>
          <p:cNvPr id="189479" name="Text Box 39"/>
          <p:cNvSpPr txBox="1">
            <a:spLocks noChangeArrowheads="1"/>
          </p:cNvSpPr>
          <p:nvPr/>
        </p:nvSpPr>
        <p:spPr bwMode="auto">
          <a:xfrm>
            <a:off x="2743200" y="49530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Selecting</a:t>
            </a:r>
          </a:p>
        </p:txBody>
      </p:sp>
      <p:sp>
        <p:nvSpPr>
          <p:cNvPr id="189480" name="Text Box 40"/>
          <p:cNvSpPr txBox="1">
            <a:spLocks noChangeArrowheads="1"/>
          </p:cNvSpPr>
          <p:nvPr/>
        </p:nvSpPr>
        <p:spPr bwMode="auto">
          <a:xfrm>
            <a:off x="2743200" y="5257800"/>
            <a:ext cx="762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Images</a:t>
            </a:r>
          </a:p>
        </p:txBody>
      </p:sp>
      <p:sp>
        <p:nvSpPr>
          <p:cNvPr id="189481" name="Text Box 41"/>
          <p:cNvSpPr txBox="1">
            <a:spLocks noChangeArrowheads="1"/>
          </p:cNvSpPr>
          <p:nvPr/>
        </p:nvSpPr>
        <p:spPr bwMode="auto">
          <a:xfrm>
            <a:off x="3657600" y="3962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</a:t>
            </a:r>
            <a:r>
              <a:rPr lang="en-US" sz="1400" b="1"/>
              <a:t>Sounds</a:t>
            </a:r>
          </a:p>
        </p:txBody>
      </p:sp>
      <p:sp>
        <p:nvSpPr>
          <p:cNvPr id="189482" name="Text Box 42"/>
          <p:cNvSpPr txBox="1">
            <a:spLocks noChangeArrowheads="1"/>
          </p:cNvSpPr>
          <p:nvPr/>
        </p:nvSpPr>
        <p:spPr bwMode="auto">
          <a:xfrm>
            <a:off x="3657600" y="50292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 </a:t>
            </a:r>
            <a:r>
              <a:rPr lang="en-US" sz="1400" b="1"/>
              <a:t>Images</a:t>
            </a:r>
          </a:p>
        </p:txBody>
      </p:sp>
      <p:sp>
        <p:nvSpPr>
          <p:cNvPr id="189483" name="Text Box 43"/>
          <p:cNvSpPr txBox="1">
            <a:spLocks noChangeArrowheads="1"/>
          </p:cNvSpPr>
          <p:nvPr/>
        </p:nvSpPr>
        <p:spPr bwMode="auto">
          <a:xfrm>
            <a:off x="5562600" y="3886200"/>
            <a:ext cx="11430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Verbal Model</a:t>
            </a:r>
          </a:p>
        </p:txBody>
      </p:sp>
      <p:sp>
        <p:nvSpPr>
          <p:cNvPr id="189484" name="Text Box 44"/>
          <p:cNvSpPr txBox="1">
            <a:spLocks noChangeArrowheads="1"/>
          </p:cNvSpPr>
          <p:nvPr/>
        </p:nvSpPr>
        <p:spPr bwMode="auto">
          <a:xfrm>
            <a:off x="5715000" y="4953000"/>
            <a:ext cx="9144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Pictorial Model</a:t>
            </a:r>
          </a:p>
        </p:txBody>
      </p:sp>
      <p:sp>
        <p:nvSpPr>
          <p:cNvPr id="189487" name="Line 47"/>
          <p:cNvSpPr>
            <a:spLocks noChangeShapeType="1"/>
          </p:cNvSpPr>
          <p:nvPr/>
        </p:nvSpPr>
        <p:spPr bwMode="auto">
          <a:xfrm>
            <a:off x="6705600" y="4114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88" name="Line 48"/>
          <p:cNvSpPr>
            <a:spLocks noChangeShapeType="1"/>
          </p:cNvSpPr>
          <p:nvPr/>
        </p:nvSpPr>
        <p:spPr bwMode="auto">
          <a:xfrm>
            <a:off x="6934200" y="4114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89" name="Line 49"/>
          <p:cNvSpPr>
            <a:spLocks noChangeShapeType="1"/>
          </p:cNvSpPr>
          <p:nvPr/>
        </p:nvSpPr>
        <p:spPr bwMode="auto">
          <a:xfrm>
            <a:off x="6705600" y="5257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90" name="Line 50"/>
          <p:cNvSpPr>
            <a:spLocks noChangeShapeType="1"/>
          </p:cNvSpPr>
          <p:nvPr/>
        </p:nvSpPr>
        <p:spPr bwMode="auto">
          <a:xfrm flipV="1">
            <a:off x="6934200" y="4800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91" name="Oval 51"/>
          <p:cNvSpPr>
            <a:spLocks noChangeArrowheads="1"/>
          </p:cNvSpPr>
          <p:nvPr/>
        </p:nvSpPr>
        <p:spPr bwMode="auto">
          <a:xfrm>
            <a:off x="6858000" y="4572000"/>
            <a:ext cx="1524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92" name="Line 52"/>
          <p:cNvSpPr>
            <a:spLocks noChangeShapeType="1"/>
          </p:cNvSpPr>
          <p:nvPr/>
        </p:nvSpPr>
        <p:spPr bwMode="auto">
          <a:xfrm flipH="1">
            <a:off x="7010400" y="4724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493" name="Text Box 53"/>
          <p:cNvSpPr txBox="1">
            <a:spLocks noChangeArrowheads="1"/>
          </p:cNvSpPr>
          <p:nvPr/>
        </p:nvSpPr>
        <p:spPr bwMode="auto">
          <a:xfrm>
            <a:off x="4648200" y="3810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organizing</a:t>
            </a:r>
          </a:p>
        </p:txBody>
      </p:sp>
      <p:sp>
        <p:nvSpPr>
          <p:cNvPr id="189494" name="Text Box 54"/>
          <p:cNvSpPr txBox="1">
            <a:spLocks noChangeArrowheads="1"/>
          </p:cNvSpPr>
          <p:nvPr/>
        </p:nvSpPr>
        <p:spPr bwMode="auto">
          <a:xfrm>
            <a:off x="4648200" y="41148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words</a:t>
            </a:r>
          </a:p>
        </p:txBody>
      </p:sp>
      <p:sp>
        <p:nvSpPr>
          <p:cNvPr id="189495" name="Text Box 55"/>
          <p:cNvSpPr txBox="1">
            <a:spLocks noChangeArrowheads="1"/>
          </p:cNvSpPr>
          <p:nvPr/>
        </p:nvSpPr>
        <p:spPr bwMode="auto">
          <a:xfrm>
            <a:off x="4724400" y="4953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organizing</a:t>
            </a:r>
          </a:p>
        </p:txBody>
      </p:sp>
      <p:sp>
        <p:nvSpPr>
          <p:cNvPr id="189496" name="Text Box 56"/>
          <p:cNvSpPr txBox="1">
            <a:spLocks noChangeArrowheads="1"/>
          </p:cNvSpPr>
          <p:nvPr/>
        </p:nvSpPr>
        <p:spPr bwMode="auto">
          <a:xfrm>
            <a:off x="4724400" y="52578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images</a:t>
            </a:r>
          </a:p>
        </p:txBody>
      </p:sp>
      <p:sp>
        <p:nvSpPr>
          <p:cNvPr id="189497" name="Text Box 57"/>
          <p:cNvSpPr txBox="1">
            <a:spLocks noChangeArrowheads="1"/>
          </p:cNvSpPr>
          <p:nvPr/>
        </p:nvSpPr>
        <p:spPr bwMode="auto">
          <a:xfrm>
            <a:off x="8077200" y="4495800"/>
            <a:ext cx="1066800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Prior </a:t>
            </a:r>
          </a:p>
          <a:p>
            <a:pPr algn="ctr">
              <a:spcBef>
                <a:spcPct val="50000"/>
              </a:spcBef>
            </a:pPr>
            <a:r>
              <a:rPr lang="en-US" sz="1200" b="1"/>
              <a:t>Knowledge</a:t>
            </a:r>
          </a:p>
        </p:txBody>
      </p:sp>
      <p:sp>
        <p:nvSpPr>
          <p:cNvPr id="189498" name="Text Box 58"/>
          <p:cNvSpPr txBox="1">
            <a:spLocks noChangeArrowheads="1"/>
          </p:cNvSpPr>
          <p:nvPr/>
        </p:nvSpPr>
        <p:spPr bwMode="auto">
          <a:xfrm>
            <a:off x="2667000" y="6218238"/>
            <a:ext cx="5029200" cy="639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2. </a:t>
            </a:r>
            <a:r>
              <a:rPr lang="en-US" sz="1200" b="1"/>
              <a:t>Organizing words and images into coherent mental representations</a:t>
            </a:r>
            <a:r>
              <a:rPr lang="en-US" sz="1200"/>
              <a:t>—visual and verbal information enters working memory and then  needs to be organized.</a:t>
            </a:r>
          </a:p>
        </p:txBody>
      </p:sp>
      <p:sp>
        <p:nvSpPr>
          <p:cNvPr id="189499" name="Rectangle 59"/>
          <p:cNvSpPr>
            <a:spLocks noChangeArrowheads="1"/>
          </p:cNvSpPr>
          <p:nvPr/>
        </p:nvSpPr>
        <p:spPr bwMode="auto">
          <a:xfrm>
            <a:off x="2667000" y="6248400"/>
            <a:ext cx="4876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500" name="Line 60"/>
          <p:cNvSpPr>
            <a:spLocks noChangeShapeType="1"/>
          </p:cNvSpPr>
          <p:nvPr/>
        </p:nvSpPr>
        <p:spPr bwMode="auto">
          <a:xfrm flipV="1">
            <a:off x="3886200" y="5791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501" name="Line 61"/>
          <p:cNvSpPr>
            <a:spLocks noChangeShapeType="1"/>
          </p:cNvSpPr>
          <p:nvPr/>
        </p:nvSpPr>
        <p:spPr bwMode="auto">
          <a:xfrm flipV="1">
            <a:off x="5181600" y="5791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502" name="Line 62"/>
          <p:cNvSpPr>
            <a:spLocks noChangeShapeType="1"/>
          </p:cNvSpPr>
          <p:nvPr/>
        </p:nvSpPr>
        <p:spPr bwMode="auto">
          <a:xfrm flipV="1">
            <a:off x="6934200" y="5791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503" name="Text Box 63"/>
          <p:cNvSpPr txBox="1">
            <a:spLocks noChangeArrowheads="1"/>
          </p:cNvSpPr>
          <p:nvPr/>
        </p:nvSpPr>
        <p:spPr bwMode="auto">
          <a:xfrm>
            <a:off x="7086600" y="44958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Integrating</a:t>
            </a:r>
          </a:p>
        </p:txBody>
      </p:sp>
      <p:sp>
        <p:nvSpPr>
          <p:cNvPr id="189504" name="Text Box 64"/>
          <p:cNvSpPr txBox="1">
            <a:spLocks noChangeArrowheads="1"/>
          </p:cNvSpPr>
          <p:nvPr/>
        </p:nvSpPr>
        <p:spPr bwMode="auto">
          <a:xfrm>
            <a:off x="4495800" y="3200400"/>
            <a:ext cx="1828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Working Memory</a:t>
            </a:r>
          </a:p>
        </p:txBody>
      </p:sp>
      <p:sp>
        <p:nvSpPr>
          <p:cNvPr id="189505" name="Text Box 65"/>
          <p:cNvSpPr txBox="1">
            <a:spLocks noChangeArrowheads="1"/>
          </p:cNvSpPr>
          <p:nvPr/>
        </p:nvSpPr>
        <p:spPr bwMode="auto">
          <a:xfrm>
            <a:off x="7772400" y="31242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Long-term     Memory</a:t>
            </a:r>
          </a:p>
        </p:txBody>
      </p:sp>
      <p:sp>
        <p:nvSpPr>
          <p:cNvPr id="189506" name="Rectangle 66"/>
          <p:cNvSpPr>
            <a:spLocks noChangeArrowheads="1"/>
          </p:cNvSpPr>
          <p:nvPr/>
        </p:nvSpPr>
        <p:spPr bwMode="auto">
          <a:xfrm>
            <a:off x="4648200" y="1905000"/>
            <a:ext cx="4495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507" name="Text Box 67"/>
          <p:cNvSpPr txBox="1">
            <a:spLocks noChangeArrowheads="1"/>
          </p:cNvSpPr>
          <p:nvPr/>
        </p:nvSpPr>
        <p:spPr bwMode="auto">
          <a:xfrm>
            <a:off x="4724400" y="1981200"/>
            <a:ext cx="44196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3. </a:t>
            </a:r>
            <a:r>
              <a:rPr lang="en-US" sz="1200" b="1"/>
              <a:t>Integrating the resulting verbal and visual represetnations with one another</a:t>
            </a:r>
            <a:r>
              <a:rPr lang="en-US" sz="1200"/>
              <a:t>—verbal and visual based models are constructed and then connections are built between the representations and prior knowledge in long-term memory.</a:t>
            </a:r>
          </a:p>
        </p:txBody>
      </p:sp>
      <p:sp>
        <p:nvSpPr>
          <p:cNvPr id="189508" name="Line 68"/>
          <p:cNvSpPr>
            <a:spLocks noChangeShapeType="1"/>
          </p:cNvSpPr>
          <p:nvPr/>
        </p:nvSpPr>
        <p:spPr bwMode="auto">
          <a:xfrm>
            <a:off x="6172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509" name="Line 69"/>
          <p:cNvSpPr>
            <a:spLocks noChangeShapeType="1"/>
          </p:cNvSpPr>
          <p:nvPr/>
        </p:nvSpPr>
        <p:spPr bwMode="auto">
          <a:xfrm>
            <a:off x="7543800" y="2819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510" name="Line 70"/>
          <p:cNvSpPr>
            <a:spLocks noChangeShapeType="1"/>
          </p:cNvSpPr>
          <p:nvPr/>
        </p:nvSpPr>
        <p:spPr bwMode="auto">
          <a:xfrm>
            <a:off x="85344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511" name="Line 71"/>
          <p:cNvSpPr>
            <a:spLocks noChangeShapeType="1"/>
          </p:cNvSpPr>
          <p:nvPr/>
        </p:nvSpPr>
        <p:spPr bwMode="auto">
          <a:xfrm>
            <a:off x="38862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512" name="Line 72"/>
          <p:cNvSpPr>
            <a:spLocks noChangeShapeType="1"/>
          </p:cNvSpPr>
          <p:nvPr/>
        </p:nvSpPr>
        <p:spPr bwMode="auto">
          <a:xfrm flipV="1">
            <a:off x="42672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9513" name="Line 73"/>
          <p:cNvSpPr>
            <a:spLocks noChangeShapeType="1"/>
          </p:cNvSpPr>
          <p:nvPr/>
        </p:nvSpPr>
        <p:spPr bwMode="auto">
          <a:xfrm>
            <a:off x="5105400" y="35814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9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89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8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8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8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89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8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8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8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500"/>
                            </p:stCondLst>
                            <p:childTnLst>
                              <p:par>
                                <p:cTn id="1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8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8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000"/>
                            </p:stCondLst>
                            <p:childTnLst>
                              <p:par>
                                <p:cTn id="1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8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8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500"/>
                            </p:stCondLst>
                            <p:childTnLst>
                              <p:par>
                                <p:cTn id="1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8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8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500"/>
                            </p:stCondLst>
                            <p:childTnLst>
                              <p:par>
                                <p:cTn id="19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8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8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6000"/>
                            </p:stCondLst>
                            <p:childTnLst>
                              <p:par>
                                <p:cTn id="1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8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8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500"/>
                            </p:stCondLst>
                            <p:childTnLst>
                              <p:par>
                                <p:cTn id="2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8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8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7000"/>
                            </p:stCondLst>
                            <p:childTnLst>
                              <p:par>
                                <p:cTn id="20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8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8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500"/>
                            </p:stCondLst>
                            <p:childTnLst>
                              <p:par>
                                <p:cTn id="2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8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8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8000"/>
                            </p:stCondLst>
                            <p:childTnLst>
                              <p:par>
                                <p:cTn id="2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8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8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89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89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8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8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89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89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89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8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89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89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8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8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89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8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000"/>
                            </p:stCondLst>
                            <p:childTnLst>
                              <p:par>
                                <p:cTn id="2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8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8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500"/>
                            </p:stCondLst>
                            <p:childTnLst>
                              <p:par>
                                <p:cTn id="2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8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8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000"/>
                            </p:stCondLst>
                            <p:childTnLst>
                              <p:par>
                                <p:cTn id="2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89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8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00"/>
                            </p:stCondLst>
                            <p:childTnLst>
                              <p:par>
                                <p:cTn id="2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8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8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3000"/>
                            </p:stCondLst>
                            <p:childTnLst>
                              <p:par>
                                <p:cTn id="2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8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8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500"/>
                            </p:stCondLst>
                            <p:childTnLst>
                              <p:par>
                                <p:cTn id="2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8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8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500"/>
                            </p:stCondLst>
                            <p:childTnLst>
                              <p:par>
                                <p:cTn id="3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0"/>
                            </p:stCondLst>
                            <p:childTnLst>
                              <p:par>
                                <p:cTn id="3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8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8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8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8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500"/>
                            </p:stCondLst>
                            <p:childTnLst>
                              <p:par>
                                <p:cTn id="3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8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8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8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8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8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8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8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8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animBg="1" autoUpdateAnimBg="0"/>
      <p:bldP spid="189444" grpId="0" animBg="1"/>
      <p:bldP spid="189445" grpId="0" animBg="1"/>
      <p:bldP spid="189446" grpId="0" autoUpdateAnimBg="0"/>
      <p:bldP spid="189447" grpId="0" autoUpdateAnimBg="0"/>
      <p:bldP spid="189448" grpId="0" animBg="1"/>
      <p:bldP spid="189449" grpId="0" animBg="1"/>
      <p:bldP spid="189450" grpId="0" animBg="1"/>
      <p:bldP spid="189453" grpId="0" animBg="1"/>
      <p:bldP spid="189454" grpId="0" animBg="1"/>
      <p:bldP spid="189455" grpId="0" animBg="1"/>
      <p:bldP spid="189456" grpId="0" autoUpdateAnimBg="0"/>
      <p:bldP spid="189457" grpId="0" autoUpdateAnimBg="0"/>
      <p:bldP spid="189458" grpId="0" animBg="1"/>
      <p:bldP spid="189459" grpId="0" autoUpdateAnimBg="0"/>
      <p:bldP spid="189460" grpId="0" animBg="1"/>
      <p:bldP spid="189461" grpId="0" animBg="1"/>
      <p:bldP spid="189462" grpId="0" animBg="1"/>
      <p:bldP spid="189463" grpId="0" animBg="1"/>
      <p:bldP spid="189464" grpId="0" animBg="1"/>
      <p:bldP spid="189465" grpId="0" animBg="1"/>
      <p:bldP spid="189467" grpId="0" animBg="1"/>
      <p:bldP spid="189468" grpId="0" animBg="1"/>
      <p:bldP spid="189469" grpId="0" animBg="1"/>
      <p:bldP spid="189472" grpId="0" animBg="1"/>
      <p:bldP spid="189473" grpId="0" animBg="1"/>
      <p:bldP spid="189474" grpId="0" animBg="1"/>
      <p:bldP spid="189475" grpId="0" animBg="1"/>
      <p:bldP spid="189476" grpId="0" animBg="1"/>
      <p:bldP spid="189477" grpId="0" autoUpdateAnimBg="0"/>
      <p:bldP spid="189478" grpId="0" autoUpdateAnimBg="0"/>
      <p:bldP spid="189479" grpId="0" autoUpdateAnimBg="0"/>
      <p:bldP spid="189480" grpId="0" autoUpdateAnimBg="0"/>
      <p:bldP spid="189481" grpId="0" autoUpdateAnimBg="0"/>
      <p:bldP spid="189482" grpId="0" autoUpdateAnimBg="0"/>
      <p:bldP spid="189483" grpId="0" autoUpdateAnimBg="0"/>
      <p:bldP spid="189484" grpId="0" autoUpdateAnimBg="0"/>
      <p:bldP spid="189487" grpId="0" animBg="1"/>
      <p:bldP spid="189488" grpId="0" animBg="1"/>
      <p:bldP spid="189489" grpId="0" animBg="1"/>
      <p:bldP spid="189490" grpId="0" animBg="1"/>
      <p:bldP spid="189491" grpId="0" animBg="1"/>
      <p:bldP spid="189492" grpId="0" animBg="1"/>
      <p:bldP spid="189493" grpId="0" autoUpdateAnimBg="0"/>
      <p:bldP spid="189494" grpId="0" autoUpdateAnimBg="0"/>
      <p:bldP spid="189495" grpId="0" autoUpdateAnimBg="0"/>
      <p:bldP spid="189496" grpId="0" autoUpdateAnimBg="0"/>
      <p:bldP spid="189497" grpId="0" autoUpdateAnimBg="0"/>
      <p:bldP spid="189498" grpId="0" autoUpdateAnimBg="0"/>
      <p:bldP spid="189499" grpId="0" animBg="1"/>
      <p:bldP spid="189500" grpId="0" animBg="1"/>
      <p:bldP spid="189501" grpId="0" animBg="1"/>
      <p:bldP spid="189502" grpId="0" animBg="1"/>
      <p:bldP spid="189503" grpId="0" autoUpdateAnimBg="0"/>
      <p:bldP spid="189504" grpId="0" autoUpdateAnimBg="0"/>
      <p:bldP spid="189505" grpId="0" autoUpdateAnimBg="0"/>
      <p:bldP spid="189506" grpId="0" animBg="1"/>
      <p:bldP spid="189507" grpId="0" autoUpdateAnimBg="0"/>
      <p:bldP spid="189508" grpId="0" animBg="1"/>
      <p:bldP spid="189509" grpId="0" animBg="1"/>
      <p:bldP spid="189510" grpId="0" animBg="1"/>
      <p:bldP spid="189511" grpId="0" animBg="1"/>
      <p:bldP spid="189512" grpId="0" animBg="1"/>
      <p:bldP spid="1895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How pictures are processed</a:t>
            </a:r>
          </a:p>
        </p:txBody>
      </p:sp>
      <p:sp>
        <p:nvSpPr>
          <p:cNvPr id="49257" name="Rectangle 105"/>
          <p:cNvSpPr>
            <a:spLocks noChangeArrowheads="1"/>
          </p:cNvSpPr>
          <p:nvPr/>
        </p:nvSpPr>
        <p:spPr bwMode="auto">
          <a:xfrm>
            <a:off x="381000" y="35052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" name="Rectangle 106"/>
          <p:cNvSpPr>
            <a:spLocks noChangeArrowheads="1"/>
          </p:cNvSpPr>
          <p:nvPr/>
        </p:nvSpPr>
        <p:spPr bwMode="auto">
          <a:xfrm>
            <a:off x="381000" y="4572000"/>
            <a:ext cx="838200" cy="685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9" name="Text Box 107"/>
          <p:cNvSpPr txBox="1">
            <a:spLocks noChangeArrowheads="1"/>
          </p:cNvSpPr>
          <p:nvPr/>
        </p:nvSpPr>
        <p:spPr bwMode="auto">
          <a:xfrm>
            <a:off x="457200" y="36576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Words</a:t>
            </a:r>
          </a:p>
        </p:txBody>
      </p:sp>
      <p:sp>
        <p:nvSpPr>
          <p:cNvPr id="49260" name="Text Box 108"/>
          <p:cNvSpPr txBox="1">
            <a:spLocks noChangeArrowheads="1"/>
          </p:cNvSpPr>
          <p:nvPr/>
        </p:nvSpPr>
        <p:spPr bwMode="auto">
          <a:xfrm>
            <a:off x="457200" y="4724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Pictures</a:t>
            </a:r>
          </a:p>
        </p:txBody>
      </p:sp>
      <p:sp>
        <p:nvSpPr>
          <p:cNvPr id="49261" name="Rectangle 109"/>
          <p:cNvSpPr>
            <a:spLocks noChangeArrowheads="1"/>
          </p:cNvSpPr>
          <p:nvPr/>
        </p:nvSpPr>
        <p:spPr bwMode="auto">
          <a:xfrm>
            <a:off x="1752600" y="3276600"/>
            <a:ext cx="9906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62" name="Rectangle 110"/>
          <p:cNvSpPr>
            <a:spLocks noChangeArrowheads="1"/>
          </p:cNvSpPr>
          <p:nvPr/>
        </p:nvSpPr>
        <p:spPr bwMode="auto">
          <a:xfrm>
            <a:off x="1828800" y="35052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63" name="Rectangle 111"/>
          <p:cNvSpPr>
            <a:spLocks noChangeArrowheads="1"/>
          </p:cNvSpPr>
          <p:nvPr/>
        </p:nvSpPr>
        <p:spPr bwMode="auto">
          <a:xfrm>
            <a:off x="1828800" y="4648200"/>
            <a:ext cx="838200" cy="60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64" name="Line 112"/>
          <p:cNvSpPr>
            <a:spLocks noChangeShapeType="1"/>
          </p:cNvSpPr>
          <p:nvPr/>
        </p:nvSpPr>
        <p:spPr bwMode="auto">
          <a:xfrm>
            <a:off x="762000" y="4114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65" name="Line 113"/>
          <p:cNvSpPr>
            <a:spLocks noChangeShapeType="1"/>
          </p:cNvSpPr>
          <p:nvPr/>
        </p:nvSpPr>
        <p:spPr bwMode="auto">
          <a:xfrm>
            <a:off x="1219200" y="48768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66" name="Line 114"/>
          <p:cNvSpPr>
            <a:spLocks noChangeShapeType="1"/>
          </p:cNvSpPr>
          <p:nvPr/>
        </p:nvSpPr>
        <p:spPr bwMode="auto">
          <a:xfrm>
            <a:off x="1219200" y="3810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67" name="Text Box 115"/>
          <p:cNvSpPr txBox="1">
            <a:spLocks noChangeArrowheads="1"/>
          </p:cNvSpPr>
          <p:nvPr/>
        </p:nvSpPr>
        <p:spPr bwMode="auto">
          <a:xfrm>
            <a:off x="0" y="27432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Multimedia Presentation</a:t>
            </a:r>
          </a:p>
        </p:txBody>
      </p:sp>
      <p:sp>
        <p:nvSpPr>
          <p:cNvPr id="49268" name="Text Box 116"/>
          <p:cNvSpPr txBox="1">
            <a:spLocks noChangeArrowheads="1"/>
          </p:cNvSpPr>
          <p:nvPr/>
        </p:nvSpPr>
        <p:spPr bwMode="auto">
          <a:xfrm>
            <a:off x="1676400" y="2743200"/>
            <a:ext cx="12192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Sensory Memory</a:t>
            </a:r>
          </a:p>
        </p:txBody>
      </p:sp>
      <p:sp>
        <p:nvSpPr>
          <p:cNvPr id="49269" name="Rectangle 117"/>
          <p:cNvSpPr>
            <a:spLocks noChangeArrowheads="1"/>
          </p:cNvSpPr>
          <p:nvPr/>
        </p:nvSpPr>
        <p:spPr bwMode="auto">
          <a:xfrm>
            <a:off x="3429000" y="3276600"/>
            <a:ext cx="37338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70" name="Rectangle 118"/>
          <p:cNvSpPr>
            <a:spLocks noChangeArrowheads="1"/>
          </p:cNvSpPr>
          <p:nvPr/>
        </p:nvSpPr>
        <p:spPr bwMode="auto">
          <a:xfrm>
            <a:off x="7924800" y="3276600"/>
            <a:ext cx="12192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71" name="Rectangle 119"/>
          <p:cNvSpPr>
            <a:spLocks noChangeArrowheads="1"/>
          </p:cNvSpPr>
          <p:nvPr/>
        </p:nvSpPr>
        <p:spPr bwMode="auto">
          <a:xfrm>
            <a:off x="8001000" y="4038600"/>
            <a:ext cx="1143000" cy="762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72" name="Rectangle 120"/>
          <p:cNvSpPr>
            <a:spLocks noChangeArrowheads="1"/>
          </p:cNvSpPr>
          <p:nvPr/>
        </p:nvSpPr>
        <p:spPr bwMode="auto">
          <a:xfrm>
            <a:off x="3581400" y="358140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73" name="Rectangle 121"/>
          <p:cNvSpPr>
            <a:spLocks noChangeArrowheads="1"/>
          </p:cNvSpPr>
          <p:nvPr/>
        </p:nvSpPr>
        <p:spPr bwMode="auto">
          <a:xfrm>
            <a:off x="3581400" y="4648200"/>
            <a:ext cx="10668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74" name="Rectangle 122"/>
          <p:cNvSpPr>
            <a:spLocks noChangeArrowheads="1"/>
          </p:cNvSpPr>
          <p:nvPr/>
        </p:nvSpPr>
        <p:spPr bwMode="auto">
          <a:xfrm>
            <a:off x="5638800" y="4648200"/>
            <a:ext cx="10668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75" name="Rectangle 123"/>
          <p:cNvSpPr>
            <a:spLocks noChangeArrowheads="1"/>
          </p:cNvSpPr>
          <p:nvPr/>
        </p:nvSpPr>
        <p:spPr bwMode="auto">
          <a:xfrm>
            <a:off x="5562600" y="3581400"/>
            <a:ext cx="1143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276" name="Picture 124" descr="C:\Documents and Settings\HP_Owner\My Documents\My Pictures\e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505200"/>
            <a:ext cx="519113" cy="522288"/>
          </a:xfrm>
          <a:prstGeom prst="rect">
            <a:avLst/>
          </a:prstGeom>
          <a:noFill/>
        </p:spPr>
      </p:pic>
      <p:pic>
        <p:nvPicPr>
          <p:cNvPr id="49277" name="Picture 125" descr="C:\Documents and Settings\HP_Owner\My Documents\My Pictures\ey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724400"/>
            <a:ext cx="614363" cy="458788"/>
          </a:xfrm>
          <a:prstGeom prst="rect">
            <a:avLst/>
          </a:prstGeom>
          <a:noFill/>
        </p:spPr>
      </p:pic>
      <p:sp>
        <p:nvSpPr>
          <p:cNvPr id="49278" name="Line 126"/>
          <p:cNvSpPr>
            <a:spLocks noChangeShapeType="1"/>
          </p:cNvSpPr>
          <p:nvPr/>
        </p:nvSpPr>
        <p:spPr bwMode="auto">
          <a:xfrm>
            <a:off x="2667000" y="3810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79" name="Line 127"/>
          <p:cNvSpPr>
            <a:spLocks noChangeShapeType="1"/>
          </p:cNvSpPr>
          <p:nvPr/>
        </p:nvSpPr>
        <p:spPr bwMode="auto">
          <a:xfrm>
            <a:off x="2667000" y="49530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80" name="Line 128"/>
          <p:cNvSpPr>
            <a:spLocks noChangeShapeType="1"/>
          </p:cNvSpPr>
          <p:nvPr/>
        </p:nvSpPr>
        <p:spPr bwMode="auto">
          <a:xfrm>
            <a:off x="4648200" y="3810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81" name="Line 129"/>
          <p:cNvSpPr>
            <a:spLocks noChangeShapeType="1"/>
          </p:cNvSpPr>
          <p:nvPr/>
        </p:nvSpPr>
        <p:spPr bwMode="auto">
          <a:xfrm>
            <a:off x="4648200" y="49530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82" name="Text Box 130"/>
          <p:cNvSpPr txBox="1">
            <a:spLocks noChangeArrowheads="1"/>
          </p:cNvSpPr>
          <p:nvPr/>
        </p:nvSpPr>
        <p:spPr bwMode="auto">
          <a:xfrm>
            <a:off x="2743200" y="35052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Selecting</a:t>
            </a:r>
          </a:p>
        </p:txBody>
      </p:sp>
      <p:sp>
        <p:nvSpPr>
          <p:cNvPr id="49283" name="Text Box 131"/>
          <p:cNvSpPr txBox="1">
            <a:spLocks noChangeArrowheads="1"/>
          </p:cNvSpPr>
          <p:nvPr/>
        </p:nvSpPr>
        <p:spPr bwMode="auto">
          <a:xfrm>
            <a:off x="2819400" y="38100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Words</a:t>
            </a:r>
          </a:p>
        </p:txBody>
      </p:sp>
      <p:sp>
        <p:nvSpPr>
          <p:cNvPr id="49284" name="Text Box 132"/>
          <p:cNvSpPr txBox="1">
            <a:spLocks noChangeArrowheads="1"/>
          </p:cNvSpPr>
          <p:nvPr/>
        </p:nvSpPr>
        <p:spPr bwMode="auto">
          <a:xfrm>
            <a:off x="2743200" y="46482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Selecting</a:t>
            </a:r>
          </a:p>
        </p:txBody>
      </p:sp>
      <p:sp>
        <p:nvSpPr>
          <p:cNvPr id="49285" name="Text Box 133"/>
          <p:cNvSpPr txBox="1">
            <a:spLocks noChangeArrowheads="1"/>
          </p:cNvSpPr>
          <p:nvPr/>
        </p:nvSpPr>
        <p:spPr bwMode="auto">
          <a:xfrm>
            <a:off x="2743200" y="4953000"/>
            <a:ext cx="762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</a:t>
            </a:r>
            <a:r>
              <a:rPr lang="en-US" sz="1200">
                <a:solidFill>
                  <a:srgbClr val="FF0000"/>
                </a:solidFill>
              </a:rPr>
              <a:t>Images</a:t>
            </a:r>
          </a:p>
        </p:txBody>
      </p:sp>
      <p:sp>
        <p:nvSpPr>
          <p:cNvPr id="49286" name="Text Box 134"/>
          <p:cNvSpPr txBox="1">
            <a:spLocks noChangeArrowheads="1"/>
          </p:cNvSpPr>
          <p:nvPr/>
        </p:nvSpPr>
        <p:spPr bwMode="auto">
          <a:xfrm>
            <a:off x="3657600" y="36576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</a:t>
            </a:r>
            <a:r>
              <a:rPr lang="en-US" sz="1400" b="1"/>
              <a:t>Sounds</a:t>
            </a:r>
          </a:p>
        </p:txBody>
      </p:sp>
      <p:sp>
        <p:nvSpPr>
          <p:cNvPr id="49287" name="Text Box 135"/>
          <p:cNvSpPr txBox="1">
            <a:spLocks noChangeArrowheads="1"/>
          </p:cNvSpPr>
          <p:nvPr/>
        </p:nvSpPr>
        <p:spPr bwMode="auto">
          <a:xfrm>
            <a:off x="3657600" y="4724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 </a:t>
            </a:r>
            <a:r>
              <a:rPr lang="en-US" sz="1400" b="1"/>
              <a:t>Images</a:t>
            </a:r>
          </a:p>
        </p:txBody>
      </p:sp>
      <p:sp>
        <p:nvSpPr>
          <p:cNvPr id="49288" name="Text Box 136"/>
          <p:cNvSpPr txBox="1">
            <a:spLocks noChangeArrowheads="1"/>
          </p:cNvSpPr>
          <p:nvPr/>
        </p:nvSpPr>
        <p:spPr bwMode="auto">
          <a:xfrm>
            <a:off x="5562600" y="3581400"/>
            <a:ext cx="11430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Verbal Model</a:t>
            </a:r>
          </a:p>
        </p:txBody>
      </p:sp>
      <p:sp>
        <p:nvSpPr>
          <p:cNvPr id="49289" name="Text Box 137"/>
          <p:cNvSpPr txBox="1">
            <a:spLocks noChangeArrowheads="1"/>
          </p:cNvSpPr>
          <p:nvPr/>
        </p:nvSpPr>
        <p:spPr bwMode="auto">
          <a:xfrm>
            <a:off x="5715000" y="4648200"/>
            <a:ext cx="914400" cy="517525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Pictorial Model</a:t>
            </a:r>
          </a:p>
        </p:txBody>
      </p:sp>
      <p:sp>
        <p:nvSpPr>
          <p:cNvPr id="49290" name="Line 138"/>
          <p:cNvSpPr>
            <a:spLocks noChangeShapeType="1"/>
          </p:cNvSpPr>
          <p:nvPr/>
        </p:nvSpPr>
        <p:spPr bwMode="auto">
          <a:xfrm>
            <a:off x="6705600" y="3810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91" name="Line 139"/>
          <p:cNvSpPr>
            <a:spLocks noChangeShapeType="1"/>
          </p:cNvSpPr>
          <p:nvPr/>
        </p:nvSpPr>
        <p:spPr bwMode="auto">
          <a:xfrm>
            <a:off x="6934200" y="3810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92" name="Line 140"/>
          <p:cNvSpPr>
            <a:spLocks noChangeShapeType="1"/>
          </p:cNvSpPr>
          <p:nvPr/>
        </p:nvSpPr>
        <p:spPr bwMode="auto">
          <a:xfrm>
            <a:off x="6705600" y="49530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93" name="Line 141"/>
          <p:cNvSpPr>
            <a:spLocks noChangeShapeType="1"/>
          </p:cNvSpPr>
          <p:nvPr/>
        </p:nvSpPr>
        <p:spPr bwMode="auto">
          <a:xfrm flipV="1">
            <a:off x="6934200" y="44958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94" name="Oval 142"/>
          <p:cNvSpPr>
            <a:spLocks noChangeArrowheads="1"/>
          </p:cNvSpPr>
          <p:nvPr/>
        </p:nvSpPr>
        <p:spPr bwMode="auto">
          <a:xfrm>
            <a:off x="6858000" y="4267200"/>
            <a:ext cx="152400" cy="2286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95" name="Line 143"/>
          <p:cNvSpPr>
            <a:spLocks noChangeShapeType="1"/>
          </p:cNvSpPr>
          <p:nvPr/>
        </p:nvSpPr>
        <p:spPr bwMode="auto">
          <a:xfrm flipH="1">
            <a:off x="7010400" y="4419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296" name="Text Box 144"/>
          <p:cNvSpPr txBox="1">
            <a:spLocks noChangeArrowheads="1"/>
          </p:cNvSpPr>
          <p:nvPr/>
        </p:nvSpPr>
        <p:spPr bwMode="auto">
          <a:xfrm>
            <a:off x="4648200" y="35052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organizing</a:t>
            </a:r>
          </a:p>
        </p:txBody>
      </p:sp>
      <p:sp>
        <p:nvSpPr>
          <p:cNvPr id="49297" name="Text Box 145"/>
          <p:cNvSpPr txBox="1">
            <a:spLocks noChangeArrowheads="1"/>
          </p:cNvSpPr>
          <p:nvPr/>
        </p:nvSpPr>
        <p:spPr bwMode="auto">
          <a:xfrm>
            <a:off x="4648200" y="3810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words</a:t>
            </a:r>
          </a:p>
        </p:txBody>
      </p:sp>
      <p:sp>
        <p:nvSpPr>
          <p:cNvPr id="49298" name="Text Box 146"/>
          <p:cNvSpPr txBox="1">
            <a:spLocks noChangeArrowheads="1"/>
          </p:cNvSpPr>
          <p:nvPr/>
        </p:nvSpPr>
        <p:spPr bwMode="auto">
          <a:xfrm>
            <a:off x="4724400" y="46482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organizing</a:t>
            </a:r>
          </a:p>
        </p:txBody>
      </p:sp>
      <p:sp>
        <p:nvSpPr>
          <p:cNvPr id="49299" name="Text Box 147"/>
          <p:cNvSpPr txBox="1">
            <a:spLocks noChangeArrowheads="1"/>
          </p:cNvSpPr>
          <p:nvPr/>
        </p:nvSpPr>
        <p:spPr bwMode="auto">
          <a:xfrm>
            <a:off x="4724400" y="4953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images</a:t>
            </a:r>
          </a:p>
        </p:txBody>
      </p:sp>
      <p:sp>
        <p:nvSpPr>
          <p:cNvPr id="49300" name="Text Box 148"/>
          <p:cNvSpPr txBox="1">
            <a:spLocks noChangeArrowheads="1"/>
          </p:cNvSpPr>
          <p:nvPr/>
        </p:nvSpPr>
        <p:spPr bwMode="auto">
          <a:xfrm>
            <a:off x="8077200" y="4191000"/>
            <a:ext cx="1066800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Prior </a:t>
            </a:r>
          </a:p>
          <a:p>
            <a:pPr algn="ctr">
              <a:spcBef>
                <a:spcPct val="50000"/>
              </a:spcBef>
            </a:pPr>
            <a:r>
              <a:rPr lang="en-US" sz="1200" b="1"/>
              <a:t>Knowledge</a:t>
            </a:r>
          </a:p>
        </p:txBody>
      </p:sp>
      <p:sp>
        <p:nvSpPr>
          <p:cNvPr id="49301" name="Text Box 149"/>
          <p:cNvSpPr txBox="1">
            <a:spLocks noChangeArrowheads="1"/>
          </p:cNvSpPr>
          <p:nvPr/>
        </p:nvSpPr>
        <p:spPr bwMode="auto">
          <a:xfrm>
            <a:off x="7086600" y="4191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</a:t>
            </a:r>
            <a:r>
              <a:rPr lang="en-US" sz="1200">
                <a:solidFill>
                  <a:srgbClr val="FF0000"/>
                </a:solidFill>
              </a:rPr>
              <a:t>Integrating</a:t>
            </a:r>
          </a:p>
        </p:txBody>
      </p:sp>
      <p:sp>
        <p:nvSpPr>
          <p:cNvPr id="49302" name="Text Box 150"/>
          <p:cNvSpPr txBox="1">
            <a:spLocks noChangeArrowheads="1"/>
          </p:cNvSpPr>
          <p:nvPr/>
        </p:nvSpPr>
        <p:spPr bwMode="auto">
          <a:xfrm>
            <a:off x="4495800" y="2895600"/>
            <a:ext cx="1828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Working Memory</a:t>
            </a:r>
          </a:p>
        </p:txBody>
      </p:sp>
      <p:sp>
        <p:nvSpPr>
          <p:cNvPr id="49303" name="Text Box 151"/>
          <p:cNvSpPr txBox="1">
            <a:spLocks noChangeArrowheads="1"/>
          </p:cNvSpPr>
          <p:nvPr/>
        </p:nvSpPr>
        <p:spPr bwMode="auto">
          <a:xfrm>
            <a:off x="7772400" y="28194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Long-term     Memory</a:t>
            </a:r>
          </a:p>
        </p:txBody>
      </p:sp>
      <p:sp>
        <p:nvSpPr>
          <p:cNvPr id="49304" name="Line 152"/>
          <p:cNvSpPr>
            <a:spLocks noChangeShapeType="1"/>
          </p:cNvSpPr>
          <p:nvPr/>
        </p:nvSpPr>
        <p:spPr bwMode="auto">
          <a:xfrm>
            <a:off x="3886200" y="4114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305" name="Line 153"/>
          <p:cNvSpPr>
            <a:spLocks noChangeShapeType="1"/>
          </p:cNvSpPr>
          <p:nvPr/>
        </p:nvSpPr>
        <p:spPr bwMode="auto">
          <a:xfrm flipV="1">
            <a:off x="4343400" y="4114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306" name="Line 154"/>
          <p:cNvSpPr>
            <a:spLocks noChangeShapeType="1"/>
          </p:cNvSpPr>
          <p:nvPr/>
        </p:nvSpPr>
        <p:spPr bwMode="auto">
          <a:xfrm>
            <a:off x="5105400" y="3276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9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9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9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9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9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9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9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9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9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9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9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500"/>
                            </p:stCondLst>
                            <p:childTnLst>
                              <p:par>
                                <p:cTn id="2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9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9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1000"/>
                            </p:stCondLst>
                            <p:childTnLst>
                              <p:par>
                                <p:cTn id="2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9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9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9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9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9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2500"/>
                            </p:stCondLst>
                            <p:childTnLst>
                              <p:par>
                                <p:cTn id="2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9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49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9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9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257" grpId="0" animBg="1"/>
      <p:bldP spid="49258" grpId="0" animBg="1"/>
      <p:bldP spid="49259" grpId="0" autoUpdateAnimBg="0"/>
      <p:bldP spid="49260" grpId="0" autoUpdateAnimBg="0"/>
      <p:bldP spid="49261" grpId="0" animBg="1"/>
      <p:bldP spid="49262" grpId="0" animBg="1"/>
      <p:bldP spid="49263" grpId="0" animBg="1"/>
      <p:bldP spid="49264" grpId="0" animBg="1"/>
      <p:bldP spid="49265" grpId="0" animBg="1"/>
      <p:bldP spid="49266" grpId="0" animBg="1"/>
      <p:bldP spid="49267" grpId="0" autoUpdateAnimBg="0"/>
      <p:bldP spid="49268" grpId="0" autoUpdateAnimBg="0"/>
      <p:bldP spid="49269" grpId="0" animBg="1"/>
      <p:bldP spid="49270" grpId="0" animBg="1"/>
      <p:bldP spid="49271" grpId="0" animBg="1"/>
      <p:bldP spid="49272" grpId="0" animBg="1"/>
      <p:bldP spid="49273" grpId="0" animBg="1"/>
      <p:bldP spid="49274" grpId="0" animBg="1"/>
      <p:bldP spid="49275" grpId="0" animBg="1"/>
      <p:bldP spid="49278" grpId="0" animBg="1"/>
      <p:bldP spid="49279" grpId="0" animBg="1"/>
      <p:bldP spid="49280" grpId="0" animBg="1"/>
      <p:bldP spid="49281" grpId="0" animBg="1"/>
      <p:bldP spid="49282" grpId="0" autoUpdateAnimBg="0"/>
      <p:bldP spid="49283" grpId="0" autoUpdateAnimBg="0"/>
      <p:bldP spid="49284" grpId="0" autoUpdateAnimBg="0"/>
      <p:bldP spid="49285" grpId="0" autoUpdateAnimBg="0"/>
      <p:bldP spid="49286" grpId="0" autoUpdateAnimBg="0"/>
      <p:bldP spid="49287" grpId="0" autoUpdateAnimBg="0"/>
      <p:bldP spid="49288" grpId="0" autoUpdateAnimBg="0"/>
      <p:bldP spid="49289" grpId="0" animBg="1" autoUpdateAnimBg="0"/>
      <p:bldP spid="49290" grpId="0" animBg="1"/>
      <p:bldP spid="49291" grpId="0" animBg="1"/>
      <p:bldP spid="49292" grpId="0" animBg="1"/>
      <p:bldP spid="49293" grpId="0" animBg="1"/>
      <p:bldP spid="49294" grpId="0" animBg="1"/>
      <p:bldP spid="49295" grpId="0" animBg="1"/>
      <p:bldP spid="49296" grpId="0" autoUpdateAnimBg="0"/>
      <p:bldP spid="49297" grpId="0" autoUpdateAnimBg="0"/>
      <p:bldP spid="49298" grpId="0" autoUpdateAnimBg="0"/>
      <p:bldP spid="49299" grpId="0" autoUpdateAnimBg="0"/>
      <p:bldP spid="49300" grpId="0" autoUpdateAnimBg="0"/>
      <p:bldP spid="49301" grpId="0" autoUpdateAnimBg="0"/>
      <p:bldP spid="49302" grpId="0" autoUpdateAnimBg="0"/>
      <p:bldP spid="49303" grpId="0" autoUpdateAnimBg="0"/>
      <p:bldP spid="49304" grpId="0" animBg="1"/>
      <p:bldP spid="49305" grpId="0" animBg="1"/>
      <p:bldP spid="493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How spoken words are processed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1000" y="3505200"/>
            <a:ext cx="838200" cy="60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381000" y="4572000"/>
            <a:ext cx="838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57200" y="36576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Words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57200" y="4724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Pictures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752600" y="3276600"/>
            <a:ext cx="9906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1828800" y="3505200"/>
            <a:ext cx="838200" cy="60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828800" y="46482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762000" y="4114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1219200" y="4876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1219200" y="38100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0" y="27432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Multimedia Presentation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676400" y="2743200"/>
            <a:ext cx="12192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Sensory Memory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3429000" y="3276600"/>
            <a:ext cx="37338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7924800" y="3276600"/>
            <a:ext cx="12192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8001000" y="4038600"/>
            <a:ext cx="1143000" cy="762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3581400" y="3581400"/>
            <a:ext cx="10668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3581400" y="464820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5638800" y="464820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5562600" y="3581400"/>
            <a:ext cx="1143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0203" name="Picture 27" descr="C:\Documents and Settings\HP_Owner\My Documents\My Pictures\e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505200"/>
            <a:ext cx="519113" cy="522288"/>
          </a:xfrm>
          <a:prstGeom prst="rect">
            <a:avLst/>
          </a:prstGeom>
          <a:noFill/>
        </p:spPr>
      </p:pic>
      <p:pic>
        <p:nvPicPr>
          <p:cNvPr id="50204" name="Picture 28" descr="C:\Documents and Settings\HP_Owner\My Documents\My Pictures\ey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724400"/>
            <a:ext cx="614363" cy="458788"/>
          </a:xfrm>
          <a:prstGeom prst="rect">
            <a:avLst/>
          </a:prstGeom>
          <a:noFill/>
        </p:spPr>
      </p:pic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2667000" y="38100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2667000" y="4953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>
            <a:off x="4648200" y="38100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>
            <a:off x="4648200" y="4953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2743200" y="35052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Selecting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2819400" y="38100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Words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2743200" y="46482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Selecting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2743200" y="4953000"/>
            <a:ext cx="762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Images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3657600" y="36576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</a:t>
            </a:r>
            <a:r>
              <a:rPr lang="en-US" sz="1400" b="1"/>
              <a:t>Sounds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3657600" y="4724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 </a:t>
            </a:r>
            <a:r>
              <a:rPr lang="en-US" sz="1400" b="1"/>
              <a:t>Images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5562600" y="3581400"/>
            <a:ext cx="1143000" cy="517525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Verbal Model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5715000" y="4648200"/>
            <a:ext cx="9144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Pictorial Model</a:t>
            </a:r>
          </a:p>
        </p:txBody>
      </p:sp>
      <p:sp>
        <p:nvSpPr>
          <p:cNvPr id="50217" name="Line 41"/>
          <p:cNvSpPr>
            <a:spLocks noChangeShapeType="1"/>
          </p:cNvSpPr>
          <p:nvPr/>
        </p:nvSpPr>
        <p:spPr bwMode="auto">
          <a:xfrm>
            <a:off x="6705600" y="38100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18" name="Line 42"/>
          <p:cNvSpPr>
            <a:spLocks noChangeShapeType="1"/>
          </p:cNvSpPr>
          <p:nvPr/>
        </p:nvSpPr>
        <p:spPr bwMode="auto">
          <a:xfrm>
            <a:off x="6934200" y="38100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>
            <a:off x="6705600" y="4953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20" name="Line 44"/>
          <p:cNvSpPr>
            <a:spLocks noChangeShapeType="1"/>
          </p:cNvSpPr>
          <p:nvPr/>
        </p:nvSpPr>
        <p:spPr bwMode="auto">
          <a:xfrm flipV="1">
            <a:off x="6934200" y="4495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21" name="Oval 45"/>
          <p:cNvSpPr>
            <a:spLocks noChangeArrowheads="1"/>
          </p:cNvSpPr>
          <p:nvPr/>
        </p:nvSpPr>
        <p:spPr bwMode="auto">
          <a:xfrm>
            <a:off x="6858000" y="4267200"/>
            <a:ext cx="152400" cy="2286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2" name="Line 46"/>
          <p:cNvSpPr>
            <a:spLocks noChangeShapeType="1"/>
          </p:cNvSpPr>
          <p:nvPr/>
        </p:nvSpPr>
        <p:spPr bwMode="auto">
          <a:xfrm flipH="1">
            <a:off x="7010400" y="4419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4648200" y="35052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organizing</a:t>
            </a:r>
          </a:p>
        </p:txBody>
      </p: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4648200" y="3810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words</a:t>
            </a:r>
          </a:p>
        </p:txBody>
      </p:sp>
      <p:sp>
        <p:nvSpPr>
          <p:cNvPr id="50225" name="Text Box 49"/>
          <p:cNvSpPr txBox="1">
            <a:spLocks noChangeArrowheads="1"/>
          </p:cNvSpPr>
          <p:nvPr/>
        </p:nvSpPr>
        <p:spPr bwMode="auto">
          <a:xfrm>
            <a:off x="4724400" y="46482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organizing</a:t>
            </a:r>
          </a:p>
        </p:txBody>
      </p:sp>
      <p:sp>
        <p:nvSpPr>
          <p:cNvPr id="50226" name="Text Box 50"/>
          <p:cNvSpPr txBox="1">
            <a:spLocks noChangeArrowheads="1"/>
          </p:cNvSpPr>
          <p:nvPr/>
        </p:nvSpPr>
        <p:spPr bwMode="auto">
          <a:xfrm>
            <a:off x="4724400" y="4953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images</a:t>
            </a:r>
          </a:p>
        </p:txBody>
      </p:sp>
      <p:sp>
        <p:nvSpPr>
          <p:cNvPr id="50227" name="Text Box 51"/>
          <p:cNvSpPr txBox="1">
            <a:spLocks noChangeArrowheads="1"/>
          </p:cNvSpPr>
          <p:nvPr/>
        </p:nvSpPr>
        <p:spPr bwMode="auto">
          <a:xfrm>
            <a:off x="8077200" y="4191000"/>
            <a:ext cx="1066800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Prior </a:t>
            </a:r>
          </a:p>
          <a:p>
            <a:pPr algn="ctr">
              <a:spcBef>
                <a:spcPct val="50000"/>
              </a:spcBef>
            </a:pPr>
            <a:r>
              <a:rPr lang="en-US" sz="1200" b="1"/>
              <a:t>Knowledge</a:t>
            </a:r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>
            <a:off x="7086600" y="4191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 Integrating</a:t>
            </a:r>
          </a:p>
        </p:txBody>
      </p: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4495800" y="2895600"/>
            <a:ext cx="1828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Working Memory</a:t>
            </a:r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7772400" y="28194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Long-term     Memory</a:t>
            </a:r>
          </a:p>
        </p:txBody>
      </p:sp>
      <p:sp>
        <p:nvSpPr>
          <p:cNvPr id="50231" name="Line 55"/>
          <p:cNvSpPr>
            <a:spLocks noChangeShapeType="1"/>
          </p:cNvSpPr>
          <p:nvPr/>
        </p:nvSpPr>
        <p:spPr bwMode="auto">
          <a:xfrm>
            <a:off x="3886200" y="4114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32" name="Line 56"/>
          <p:cNvSpPr>
            <a:spLocks noChangeShapeType="1"/>
          </p:cNvSpPr>
          <p:nvPr/>
        </p:nvSpPr>
        <p:spPr bwMode="auto">
          <a:xfrm flipV="1">
            <a:off x="4267200" y="4114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33" name="Line 57"/>
          <p:cNvSpPr>
            <a:spLocks noChangeShapeType="1"/>
          </p:cNvSpPr>
          <p:nvPr/>
        </p:nvSpPr>
        <p:spPr bwMode="auto">
          <a:xfrm>
            <a:off x="5105400" y="3276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0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0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0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0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0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0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500"/>
                            </p:stCondLst>
                            <p:childTnLst>
                              <p:par>
                                <p:cTn id="2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1000"/>
                            </p:stCondLst>
                            <p:childTnLst>
                              <p:par>
                                <p:cTn id="2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0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0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0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0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2500"/>
                            </p:stCondLst>
                            <p:childTnLst>
                              <p:par>
                                <p:cTn id="2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84" grpId="0" animBg="1"/>
      <p:bldP spid="50185" grpId="0" animBg="1"/>
      <p:bldP spid="50186" grpId="0" autoUpdateAnimBg="0"/>
      <p:bldP spid="50187" grpId="0" autoUpdateAnimBg="0"/>
      <p:bldP spid="50188" grpId="0" animBg="1"/>
      <p:bldP spid="50189" grpId="0" animBg="1"/>
      <p:bldP spid="50190" grpId="0" animBg="1"/>
      <p:bldP spid="50191" grpId="0" animBg="1"/>
      <p:bldP spid="50192" grpId="0" animBg="1"/>
      <p:bldP spid="50193" grpId="0" animBg="1"/>
      <p:bldP spid="50194" grpId="0" autoUpdateAnimBg="0"/>
      <p:bldP spid="50195" grpId="0" autoUpdateAnimBg="0"/>
      <p:bldP spid="50196" grpId="0" animBg="1"/>
      <p:bldP spid="50197" grpId="0" animBg="1"/>
      <p:bldP spid="50198" grpId="0" animBg="1"/>
      <p:bldP spid="50199" grpId="0" animBg="1"/>
      <p:bldP spid="50200" grpId="0" animBg="1"/>
      <p:bldP spid="50201" grpId="0" animBg="1"/>
      <p:bldP spid="50202" grpId="0" animBg="1"/>
      <p:bldP spid="50205" grpId="0" animBg="1"/>
      <p:bldP spid="50206" grpId="0" animBg="1"/>
      <p:bldP spid="50207" grpId="0" animBg="1"/>
      <p:bldP spid="50208" grpId="0" animBg="1"/>
      <p:bldP spid="50209" grpId="0" autoUpdateAnimBg="0"/>
      <p:bldP spid="50210" grpId="0" autoUpdateAnimBg="0"/>
      <p:bldP spid="50211" grpId="0" autoUpdateAnimBg="0"/>
      <p:bldP spid="50212" grpId="0" autoUpdateAnimBg="0"/>
      <p:bldP spid="50213" grpId="0" autoUpdateAnimBg="0"/>
      <p:bldP spid="50214" grpId="0" autoUpdateAnimBg="0"/>
      <p:bldP spid="50215" grpId="0" animBg="1" autoUpdateAnimBg="0"/>
      <p:bldP spid="50216" grpId="0" autoUpdateAnimBg="0"/>
      <p:bldP spid="50217" grpId="0" animBg="1"/>
      <p:bldP spid="50218" grpId="0" animBg="1"/>
      <p:bldP spid="50219" grpId="0" animBg="1"/>
      <p:bldP spid="50220" grpId="0" animBg="1"/>
      <p:bldP spid="50221" grpId="0" animBg="1"/>
      <p:bldP spid="50222" grpId="0" animBg="1"/>
      <p:bldP spid="50223" grpId="0" autoUpdateAnimBg="0"/>
      <p:bldP spid="50224" grpId="0" autoUpdateAnimBg="0"/>
      <p:bldP spid="50225" grpId="0" autoUpdateAnimBg="0"/>
      <p:bldP spid="50226" grpId="0" autoUpdateAnimBg="0"/>
      <p:bldP spid="50227" grpId="0" autoUpdateAnimBg="0"/>
      <p:bldP spid="50228" grpId="0" autoUpdateAnimBg="0"/>
      <p:bldP spid="50229" grpId="0" autoUpdateAnimBg="0"/>
      <p:bldP spid="50230" grpId="0" autoUpdateAnimBg="0"/>
      <p:bldP spid="50231" grpId="0" animBg="1"/>
      <p:bldP spid="50232" grpId="0" animBg="1"/>
      <p:bldP spid="502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How printed words are processed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381000" y="3505200"/>
            <a:ext cx="838200" cy="60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381000" y="4572000"/>
            <a:ext cx="838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457200" y="36576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Words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57200" y="4724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Pictures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1752600" y="3276600"/>
            <a:ext cx="9906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828800" y="35052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1828800" y="4648200"/>
            <a:ext cx="838200" cy="609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762000" y="4114800"/>
            <a:ext cx="990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1219200" y="4876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1219200" y="3810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0" y="27432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Multimedia Presentation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1676400" y="2743200"/>
            <a:ext cx="12192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Sensory Memory</a:t>
            </a:r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3429000" y="3276600"/>
            <a:ext cx="37338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7924800" y="3276600"/>
            <a:ext cx="12192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8001000" y="4038600"/>
            <a:ext cx="1143000" cy="762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3581400" y="3581400"/>
            <a:ext cx="10668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3581400" y="4648200"/>
            <a:ext cx="10668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5638800" y="464820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5562600" y="3581400"/>
            <a:ext cx="1143000" cy="533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33" name="Picture 33" descr="C:\Documents and Settings\HP_Owner\My Documents\My Pictures\e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505200"/>
            <a:ext cx="519113" cy="522288"/>
          </a:xfrm>
          <a:prstGeom prst="rect">
            <a:avLst/>
          </a:prstGeom>
          <a:noFill/>
        </p:spPr>
      </p:pic>
      <p:pic>
        <p:nvPicPr>
          <p:cNvPr id="51234" name="Picture 34" descr="C:\Documents and Settings\HP_Owner\My Documents\My Pictures\ey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724400"/>
            <a:ext cx="614363" cy="458788"/>
          </a:xfrm>
          <a:prstGeom prst="rect">
            <a:avLst/>
          </a:prstGeom>
          <a:noFill/>
        </p:spPr>
      </p:pic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2667000" y="3810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2667000" y="49530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4648200" y="38100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4648200" y="4953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2743200" y="35052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Selecting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2819400" y="38100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Words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2743200" y="46482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Selecting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2743200" y="4953000"/>
            <a:ext cx="762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 Images</a:t>
            </a: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3657600" y="36576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</a:t>
            </a:r>
            <a:r>
              <a:rPr lang="en-US" sz="1400" b="1"/>
              <a:t>Sounds</a:t>
            </a:r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3657600" y="4724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 </a:t>
            </a:r>
            <a:r>
              <a:rPr lang="en-US" sz="1400" b="1"/>
              <a:t>Images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5562600" y="3581400"/>
            <a:ext cx="11430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Verbal Model</a:t>
            </a: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5715000" y="4648200"/>
            <a:ext cx="9144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Pictorial Model</a:t>
            </a:r>
          </a:p>
        </p:txBody>
      </p:sp>
      <p:sp>
        <p:nvSpPr>
          <p:cNvPr id="51247" name="Line 47"/>
          <p:cNvSpPr>
            <a:spLocks noChangeShapeType="1"/>
          </p:cNvSpPr>
          <p:nvPr/>
        </p:nvSpPr>
        <p:spPr bwMode="auto">
          <a:xfrm>
            <a:off x="6705600" y="38100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48" name="Line 48"/>
          <p:cNvSpPr>
            <a:spLocks noChangeShapeType="1"/>
          </p:cNvSpPr>
          <p:nvPr/>
        </p:nvSpPr>
        <p:spPr bwMode="auto">
          <a:xfrm>
            <a:off x="6934200" y="38100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49" name="Line 49"/>
          <p:cNvSpPr>
            <a:spLocks noChangeShapeType="1"/>
          </p:cNvSpPr>
          <p:nvPr/>
        </p:nvSpPr>
        <p:spPr bwMode="auto">
          <a:xfrm>
            <a:off x="6705600" y="4953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50" name="Line 50"/>
          <p:cNvSpPr>
            <a:spLocks noChangeShapeType="1"/>
          </p:cNvSpPr>
          <p:nvPr/>
        </p:nvSpPr>
        <p:spPr bwMode="auto">
          <a:xfrm flipV="1">
            <a:off x="6934200" y="4495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51" name="Oval 51"/>
          <p:cNvSpPr>
            <a:spLocks noChangeArrowheads="1"/>
          </p:cNvSpPr>
          <p:nvPr/>
        </p:nvSpPr>
        <p:spPr bwMode="auto">
          <a:xfrm>
            <a:off x="6858000" y="4267200"/>
            <a:ext cx="152400" cy="2286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 flipH="1">
            <a:off x="7010400" y="4419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4648200" y="35052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organizing</a:t>
            </a:r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4648200" y="3810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words</a:t>
            </a:r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4724400" y="46482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organizing</a:t>
            </a:r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4724400" y="4953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images</a:t>
            </a:r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8077200" y="4191000"/>
            <a:ext cx="1066800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Prior </a:t>
            </a:r>
          </a:p>
          <a:p>
            <a:pPr algn="ctr">
              <a:spcBef>
                <a:spcPct val="50000"/>
              </a:spcBef>
            </a:pPr>
            <a:r>
              <a:rPr lang="en-US" sz="1200" b="1"/>
              <a:t>Knowledge</a:t>
            </a:r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7086600" y="4191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 Integrating</a:t>
            </a:r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4495800" y="2895600"/>
            <a:ext cx="1828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Working Memory</a:t>
            </a: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7772400" y="28194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Long-term     Memory</a:t>
            </a:r>
          </a:p>
        </p:txBody>
      </p:sp>
      <p:sp>
        <p:nvSpPr>
          <p:cNvPr id="51261" name="Line 61"/>
          <p:cNvSpPr>
            <a:spLocks noChangeShapeType="1"/>
          </p:cNvSpPr>
          <p:nvPr/>
        </p:nvSpPr>
        <p:spPr bwMode="auto">
          <a:xfrm flipV="1">
            <a:off x="3886200" y="4114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62" name="Line 62"/>
          <p:cNvSpPr>
            <a:spLocks noChangeShapeType="1"/>
          </p:cNvSpPr>
          <p:nvPr/>
        </p:nvSpPr>
        <p:spPr bwMode="auto">
          <a:xfrm>
            <a:off x="4267200" y="4114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63" name="Line 63"/>
          <p:cNvSpPr>
            <a:spLocks noChangeShapeType="1"/>
          </p:cNvSpPr>
          <p:nvPr/>
        </p:nvSpPr>
        <p:spPr bwMode="auto">
          <a:xfrm>
            <a:off x="5105400" y="3276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500"/>
                            </p:stCondLst>
                            <p:childTnLst>
                              <p:par>
                                <p:cTn id="2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1000"/>
                            </p:stCondLst>
                            <p:childTnLst>
                              <p:par>
                                <p:cTn id="2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5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2500"/>
                            </p:stCondLst>
                            <p:childTnLst>
                              <p:par>
                                <p:cTn id="2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14" grpId="0" animBg="1"/>
      <p:bldP spid="51215" grpId="0" animBg="1"/>
      <p:bldP spid="51216" grpId="0" autoUpdateAnimBg="0"/>
      <p:bldP spid="51217" grpId="0" autoUpdateAnimBg="0"/>
      <p:bldP spid="51218" grpId="0" animBg="1"/>
      <p:bldP spid="51219" grpId="0" animBg="1"/>
      <p:bldP spid="51220" grpId="0" animBg="1"/>
      <p:bldP spid="51221" grpId="0" animBg="1"/>
      <p:bldP spid="51222" grpId="0" animBg="1"/>
      <p:bldP spid="51223" grpId="0" animBg="1"/>
      <p:bldP spid="51224" grpId="0" autoUpdateAnimBg="0"/>
      <p:bldP spid="51225" grpId="0" autoUpdateAnimBg="0"/>
      <p:bldP spid="51226" grpId="0" animBg="1"/>
      <p:bldP spid="51227" grpId="0" animBg="1"/>
      <p:bldP spid="51228" grpId="0" animBg="1"/>
      <p:bldP spid="51229" grpId="0" animBg="1"/>
      <p:bldP spid="51230" grpId="0" animBg="1"/>
      <p:bldP spid="51231" grpId="0" animBg="1"/>
      <p:bldP spid="51232" grpId="0" animBg="1"/>
      <p:bldP spid="51235" grpId="0" animBg="1"/>
      <p:bldP spid="51236" grpId="0" animBg="1"/>
      <p:bldP spid="51237" grpId="0" animBg="1"/>
      <p:bldP spid="51238" grpId="0" animBg="1"/>
      <p:bldP spid="51239" grpId="0" autoUpdateAnimBg="0"/>
      <p:bldP spid="51240" grpId="0" autoUpdateAnimBg="0"/>
      <p:bldP spid="51241" grpId="0" autoUpdateAnimBg="0"/>
      <p:bldP spid="51242" grpId="0" autoUpdateAnimBg="0"/>
      <p:bldP spid="51243" grpId="0" autoUpdateAnimBg="0"/>
      <p:bldP spid="51244" grpId="0" autoUpdateAnimBg="0"/>
      <p:bldP spid="51245" grpId="0" autoUpdateAnimBg="0"/>
      <p:bldP spid="51246" grpId="0" autoUpdateAnimBg="0"/>
      <p:bldP spid="51247" grpId="0" animBg="1"/>
      <p:bldP spid="51248" grpId="0" animBg="1"/>
      <p:bldP spid="51249" grpId="0" animBg="1"/>
      <p:bldP spid="51250" grpId="0" animBg="1"/>
      <p:bldP spid="51251" grpId="0" animBg="1"/>
      <p:bldP spid="51252" grpId="0" animBg="1"/>
      <p:bldP spid="51253" grpId="0" autoUpdateAnimBg="0"/>
      <p:bldP spid="51254" grpId="0" autoUpdateAnimBg="0"/>
      <p:bldP spid="51255" grpId="0" autoUpdateAnimBg="0"/>
      <p:bldP spid="51256" grpId="0" autoUpdateAnimBg="0"/>
      <p:bldP spid="51257" grpId="0" autoUpdateAnimBg="0"/>
      <p:bldP spid="51258" grpId="0" autoUpdateAnimBg="0"/>
      <p:bldP spid="51259" grpId="0" autoUpdateAnimBg="0"/>
      <p:bldP spid="51260" grpId="0" autoUpdateAnimBg="0"/>
      <p:bldP spid="51261" grpId="0" animBg="1"/>
      <p:bldP spid="51262" grpId="0" animBg="1"/>
      <p:bldP spid="512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Moreno’s Cognitive theory of learning with media (CTLM)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Moreno’s Cognitive theory of learning with media (CTLM)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6666FF"/>
                </a:solidFill>
              </a:rPr>
              <a:t>Based on the following assumptions:</a:t>
            </a:r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Moreno’s Cognitive theory of learning with media (CTLM)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6666FF"/>
                </a:solidFill>
              </a:rPr>
              <a:t>Based on the following assumptions:</a:t>
            </a:r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1. </a:t>
            </a:r>
            <a:r>
              <a:rPr lang="en-US">
                <a:solidFill>
                  <a:srgbClr val="FF0000"/>
                </a:solidFill>
              </a:rPr>
              <a:t>Learning starts when </a:t>
            </a:r>
            <a:r>
              <a:rPr lang="en-US" i="1">
                <a:solidFill>
                  <a:srgbClr val="FF0000"/>
                </a:solidFill>
              </a:rPr>
              <a:t>information is processed in separate channels</a:t>
            </a:r>
            <a:r>
              <a:rPr lang="en-US">
                <a:solidFill>
                  <a:srgbClr val="FF0000"/>
                </a:solidFill>
              </a:rPr>
              <a:t> for different sensory modalities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Moreno’s Cognitive theory of learning with media (CTLM)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6666FF"/>
                </a:solidFill>
              </a:rPr>
              <a:t>Based on the following assumptions:</a:t>
            </a:r>
            <a:r>
              <a:rPr lang="en-US" b="1" i="1">
                <a:solidFill>
                  <a:srgbClr val="6666FF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2.</a:t>
            </a:r>
            <a:r>
              <a:rPr lang="en-US">
                <a:solidFill>
                  <a:srgbClr val="FF0000"/>
                </a:solidFill>
              </a:rPr>
              <a:t> Only a few pieces of information can be consciously processed at any one time in working memory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Moreno’s Cognitive theory of learning with media (CTLM)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6666FF"/>
                </a:solidFill>
              </a:rPr>
              <a:t>Based on the following assumptions: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3.</a:t>
            </a:r>
            <a:r>
              <a:rPr lang="en-US">
                <a:solidFill>
                  <a:srgbClr val="FF0000"/>
                </a:solidFill>
              </a:rPr>
              <a:t> Long-term memory consists of a vast number of </a:t>
            </a:r>
            <a:r>
              <a:rPr lang="en-US" i="1">
                <a:solidFill>
                  <a:srgbClr val="FF0000"/>
                </a:solidFill>
              </a:rPr>
              <a:t>organized schemas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is multimedia?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2971800" y="3200400"/>
            <a:ext cx="609600" cy="1219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10000" y="3962400"/>
            <a:ext cx="1066800" cy="685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13589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Words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400800" y="3733800"/>
            <a:ext cx="2216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Multimedia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638800" y="3733800"/>
            <a:ext cx="4127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057400" y="3581400"/>
            <a:ext cx="4000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3962400" y="3200400"/>
            <a:ext cx="838200" cy="609600"/>
          </a:xfrm>
          <a:prstGeom prst="plus">
            <a:avLst>
              <a:gd name="adj" fmla="val 25000"/>
            </a:avLst>
          </a:prstGeom>
          <a:solidFill>
            <a:srgbClr val="66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  <p:bldP spid="25608" grpId="0"/>
      <p:bldP spid="25609" grpId="0"/>
      <p:bldP spid="25611" grpId="0"/>
      <p:bldP spid="25612" grpId="0"/>
      <p:bldP spid="256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Moreno’s Cognitive theory of learning with media (CTLM)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6666FF"/>
                </a:solidFill>
              </a:rPr>
              <a:t>Based on the following assumptions: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4.</a:t>
            </a:r>
            <a:r>
              <a:rPr lang="en-US">
                <a:solidFill>
                  <a:srgbClr val="FF0000"/>
                </a:solidFill>
              </a:rPr>
              <a:t> Knowledge may be represented in long-term memory in </a:t>
            </a:r>
            <a:r>
              <a:rPr lang="en-US" b="1" i="1">
                <a:solidFill>
                  <a:srgbClr val="FF0000"/>
                </a:solidFill>
              </a:rPr>
              <a:t>verbal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u="sng">
                <a:solidFill>
                  <a:srgbClr val="FF0000"/>
                </a:solidFill>
              </a:rPr>
              <a:t>and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 i="1">
                <a:solidFill>
                  <a:srgbClr val="FF0000"/>
                </a:solidFill>
              </a:rPr>
              <a:t>nonverbal</a:t>
            </a:r>
            <a:r>
              <a:rPr lang="en-US">
                <a:solidFill>
                  <a:srgbClr val="FF0000"/>
                </a:solidFill>
              </a:rPr>
              <a:t> codes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Moreno’s Cognitive theory of learning with media (CTLM)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6666FF"/>
                </a:solidFill>
              </a:rPr>
              <a:t>Based on the following assumptions: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5.</a:t>
            </a:r>
            <a:r>
              <a:rPr lang="en-US">
                <a:solidFill>
                  <a:srgbClr val="FF0000"/>
                </a:solidFill>
              </a:rPr>
              <a:t> After being sufficiently practiced, schemas can operate under </a:t>
            </a:r>
            <a:r>
              <a:rPr lang="en-US" i="1">
                <a:solidFill>
                  <a:srgbClr val="FF0000"/>
                </a:solidFill>
              </a:rPr>
              <a:t>automatic processing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Moreno’s Cognitive theory of learning with media (CTLM)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6666FF"/>
                </a:solidFill>
              </a:rPr>
              <a:t>Based on the following assumptions: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6.</a:t>
            </a:r>
            <a:r>
              <a:rPr lang="en-US">
                <a:solidFill>
                  <a:srgbClr val="FF0000"/>
                </a:solidFill>
              </a:rPr>
              <a:t> Conscious effort needs to be spent in </a:t>
            </a:r>
            <a:r>
              <a:rPr lang="en-US" i="1">
                <a:solidFill>
                  <a:srgbClr val="FF0000"/>
                </a:solidFill>
              </a:rPr>
              <a:t>selecting, organizing, and integrating</a:t>
            </a:r>
            <a:r>
              <a:rPr lang="en-US">
                <a:solidFill>
                  <a:srgbClr val="FF0000"/>
                </a:solidFill>
              </a:rPr>
              <a:t> the new information with existing knowledge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CTLM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381000" y="2286000"/>
            <a:ext cx="1447800" cy="2895600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2286000" y="2438400"/>
            <a:ext cx="1371600" cy="2590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2362200" y="26670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362200" y="35052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2362200" y="43434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495800" y="2514600"/>
            <a:ext cx="25908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7924800" y="2514600"/>
            <a:ext cx="12192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5334000" y="2971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V="1">
            <a:off x="5334000" y="29718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5638800" y="3352800"/>
            <a:ext cx="1295400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Connecting &amp;</a:t>
            </a:r>
          </a:p>
          <a:p>
            <a:pPr>
              <a:spcBef>
                <a:spcPct val="50000"/>
              </a:spcBef>
            </a:pPr>
            <a:r>
              <a:rPr lang="en-US" sz="1200"/>
              <a:t>Organizing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4572000" y="2590800"/>
            <a:ext cx="1371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Selecting</a:t>
            </a: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3657600" y="2895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4343400" y="3733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3657600" y="4572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3657600" y="3352800"/>
            <a:ext cx="914400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Attention 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&amp;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Perception</a:t>
            </a: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2438400" y="2811463"/>
            <a:ext cx="11430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Auditory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2362200" y="3573463"/>
            <a:ext cx="1219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Visual</a:t>
            </a: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2438400" y="4495800"/>
            <a:ext cx="1066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Tactile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533400" y="2362200"/>
            <a:ext cx="1143000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Narration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Sounds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Music</a:t>
            </a: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533400" y="3352800"/>
            <a:ext cx="1143000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Text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Animation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Graphics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609600" y="4572000"/>
            <a:ext cx="1066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Manipulatives</a:t>
            </a:r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>
            <a:off x="1447800" y="289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>
            <a:off x="16002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>
            <a:off x="1676400" y="4648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8229600" y="3429000"/>
            <a:ext cx="914400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Prior </a:t>
            </a:r>
          </a:p>
          <a:p>
            <a:pPr>
              <a:spcBef>
                <a:spcPct val="50000"/>
              </a:spcBef>
            </a:pPr>
            <a:r>
              <a:rPr lang="en-US" sz="1200"/>
              <a:t>Knowledge</a:t>
            </a:r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>
            <a:off x="6934200" y="3048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 flipH="1">
            <a:off x="6858000" y="4419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6858000" y="2743200"/>
            <a:ext cx="1371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Integrating</a:t>
            </a:r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6934200" y="4495800"/>
            <a:ext cx="1143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Retrieving</a:t>
            </a: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304800" y="17526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Instructional Technology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2286000" y="1905000"/>
            <a:ext cx="1447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Sensory Memory</a:t>
            </a: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4648200" y="1905000"/>
            <a:ext cx="2362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Working Memory</a:t>
            </a:r>
          </a:p>
        </p:txBody>
      </p:sp>
      <p:sp>
        <p:nvSpPr>
          <p:cNvPr id="73766" name="Text Box 38"/>
          <p:cNvSpPr txBox="1">
            <a:spLocks noChangeArrowheads="1"/>
          </p:cNvSpPr>
          <p:nvPr/>
        </p:nvSpPr>
        <p:spPr bwMode="auto">
          <a:xfrm>
            <a:off x="7924800" y="1828800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Long-term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2" grpId="0" animBg="1"/>
      <p:bldP spid="73733" grpId="0" animBg="1"/>
      <p:bldP spid="73734" grpId="0" animBg="1"/>
      <p:bldP spid="73735" grpId="0" animBg="1"/>
      <p:bldP spid="73736" grpId="0" animBg="1"/>
      <p:bldP spid="73737" grpId="0" animBg="1"/>
      <p:bldP spid="73738" grpId="0" animBg="1"/>
      <p:bldP spid="73739" grpId="0" animBg="1"/>
      <p:bldP spid="73740" grpId="0" animBg="1"/>
      <p:bldP spid="73741" grpId="0" autoUpdateAnimBg="0"/>
      <p:bldP spid="73742" grpId="0" autoUpdateAnimBg="0"/>
      <p:bldP spid="73743" grpId="0" animBg="1"/>
      <p:bldP spid="73745" grpId="0" animBg="1"/>
      <p:bldP spid="73746" grpId="0" animBg="1"/>
      <p:bldP spid="73747" grpId="0" autoUpdateAnimBg="0"/>
      <p:bldP spid="73748" grpId="0" autoUpdateAnimBg="0"/>
      <p:bldP spid="73749" grpId="0" autoUpdateAnimBg="0"/>
      <p:bldP spid="73750" grpId="0" autoUpdateAnimBg="0"/>
      <p:bldP spid="73751" grpId="0" autoUpdateAnimBg="0"/>
      <p:bldP spid="73752" grpId="0" autoUpdateAnimBg="0"/>
      <p:bldP spid="73753" grpId="0" autoUpdateAnimBg="0"/>
      <p:bldP spid="73754" grpId="0" animBg="1"/>
      <p:bldP spid="73756" grpId="0" animBg="1"/>
      <p:bldP spid="73757" grpId="0" animBg="1"/>
      <p:bldP spid="73758" grpId="0" autoUpdateAnimBg="0"/>
      <p:bldP spid="73759" grpId="0" animBg="1"/>
      <p:bldP spid="73760" grpId="0" animBg="1"/>
      <p:bldP spid="73761" grpId="0" autoUpdateAnimBg="0"/>
      <p:bldP spid="7376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Ten design principles derived from CTLM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1. MODALITY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Students learn better from words and graphics when words are spoken rather than printed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2. VERBAL REDUNDANCY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Students learn better from graphics and narration than from graphics and redundant narration and text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3. TEMPORAL CONTINGUITY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Students learn better with concurrent rather than successive corresponding words and graphics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4. SPATIAL CONTIGUITY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Students learn better when multiple sources of visual information are integrated rather than separated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5. COHERENCE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Students learn better when extraneous material is excluded rather than included in a lesson</a:t>
            </a:r>
          </a:p>
          <a:p>
            <a:pPr>
              <a:buFontTx/>
              <a:buNone/>
            </a:pPr>
            <a:endParaRPr lang="en-US" sz="1600">
              <a:solidFill>
                <a:srgbClr val="6666FF"/>
              </a:solidFill>
            </a:endParaRPr>
          </a:p>
          <a:p>
            <a:pPr>
              <a:buFontTx/>
              <a:buNone/>
            </a:pPr>
            <a:endParaRPr lang="en-US" sz="1600">
              <a:solidFill>
                <a:srgbClr val="6666FF"/>
              </a:solidFill>
            </a:endParaRPr>
          </a:p>
          <a:p>
            <a:pPr>
              <a:buFontTx/>
              <a:buNone/>
            </a:pPr>
            <a:endParaRPr lang="en-US" sz="1600">
              <a:solidFill>
                <a:srgbClr val="6666FF"/>
              </a:solidFill>
            </a:endParaRPr>
          </a:p>
          <a:p>
            <a:pPr>
              <a:buFontTx/>
              <a:buNone/>
            </a:pPr>
            <a:endParaRPr lang="en-US" sz="1200">
              <a:solidFill>
                <a:srgbClr val="6666FF"/>
              </a:solidFill>
            </a:endParaRPr>
          </a:p>
          <a:p>
            <a:pPr>
              <a:buFontTx/>
              <a:buNone/>
            </a:pPr>
            <a:endParaRPr lang="en-US" sz="1400">
              <a:solidFill>
                <a:srgbClr val="6666FF"/>
              </a:solidFill>
            </a:endParaRPr>
          </a:p>
          <a:p>
            <a:pPr>
              <a:buFontTx/>
              <a:buNone/>
            </a:pPr>
            <a:endParaRPr lang="en-US" sz="360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Ten design principles derived from CTLM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6. MULTIMEDIA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Students learn better from words and graphics than from words alone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7. PERSONALIZATION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Students learn better when explanations are personalized rather than nonpersonalized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8. GUIDANCE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Novice students learn better when given principle-based explanations than they do when asked to infer principles by themselves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9. INTERACTIVITY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Students learn better by manipulating the materials rather than by passively observing others manipulate the materials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10. REFLECTION</a:t>
            </a:r>
          </a:p>
          <a:p>
            <a:pPr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Students learn better when given opportunities to reflect during the meaning-making process</a:t>
            </a:r>
          </a:p>
          <a:p>
            <a:pPr>
              <a:buFontTx/>
              <a:buNone/>
            </a:pPr>
            <a:endParaRPr lang="en-US" sz="1600">
              <a:solidFill>
                <a:srgbClr val="6666FF"/>
              </a:solidFill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utoUpdateAnimBg="0"/>
      <p:bldP spid="18841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is multimedia </a:t>
            </a:r>
            <a:r>
              <a:rPr lang="en-US" sz="5900">
                <a:solidFill>
                  <a:srgbClr val="FF0000"/>
                </a:solidFill>
              </a:rPr>
              <a:t>learning</a:t>
            </a:r>
            <a:r>
              <a:rPr lang="en-US"/>
              <a:t>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4000" b="1" i="1">
              <a:solidFill>
                <a:srgbClr val="6666FF"/>
              </a:solidFill>
            </a:endParaRPr>
          </a:p>
          <a:p>
            <a:pPr algn="ctr">
              <a:buFontTx/>
              <a:buNone/>
            </a:pPr>
            <a:r>
              <a:rPr lang="en-US" sz="4000" b="1" i="1">
                <a:solidFill>
                  <a:srgbClr val="6666FF"/>
                </a:solidFill>
              </a:rPr>
              <a:t>Learning through the presentation of both words and pictures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Multimedia Principle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2438400"/>
            <a:ext cx="92202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 </a:t>
            </a:r>
            <a:r>
              <a:rPr lang="en-US" sz="4000" b="1" i="1">
                <a:solidFill>
                  <a:srgbClr val="6666FF"/>
                </a:solidFill>
              </a:rPr>
              <a:t>The case for multimedia learning rests on the premise that learners can better understand an explanation when it is presented via two channels (auditory/verbal &amp; visual/pictorial).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4000" b="1" i="1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might two channels be better than one?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b="1" i="1">
                <a:solidFill>
                  <a:srgbClr val="6666FF"/>
                </a:solidFill>
              </a:rPr>
              <a:t>Quantitative Rationale</a:t>
            </a:r>
          </a:p>
          <a:p>
            <a:pPr marL="533400" indent="-533400">
              <a:buFontTx/>
              <a:buAutoNum type="arabicPeriod"/>
            </a:pPr>
            <a:r>
              <a:rPr lang="en-US" b="1" i="1">
                <a:solidFill>
                  <a:srgbClr val="6666FF"/>
                </a:solidFill>
              </a:rPr>
              <a:t>Qualitative Rationale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Quantitative Rationale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457200" y="5715000"/>
            <a:ext cx="83820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>
                <a:solidFill>
                  <a:srgbClr val="6666FF"/>
                </a:solidFill>
              </a:rPr>
              <a:t>Quantitative Rationale:</a:t>
            </a:r>
            <a:r>
              <a:rPr lang="en-US" sz="2800">
                <a:solidFill>
                  <a:srgbClr val="6666FF"/>
                </a:solidFill>
              </a:rPr>
              <a:t> </a:t>
            </a:r>
            <a:r>
              <a:rPr lang="en-US" sz="2800">
                <a:solidFill>
                  <a:srgbClr val="FF0000"/>
                </a:solidFill>
              </a:rPr>
              <a:t>More material can be presented on two channels than on one channel</a:t>
            </a:r>
          </a:p>
          <a:p>
            <a:endParaRPr lang="en-US" sz="2800">
              <a:solidFill>
                <a:srgbClr val="6666FF"/>
              </a:solidFill>
            </a:endParaRPr>
          </a:p>
        </p:txBody>
      </p:sp>
      <p:sp>
        <p:nvSpPr>
          <p:cNvPr id="169991" name="Line 7"/>
          <p:cNvSpPr>
            <a:spLocks noChangeShapeType="1"/>
          </p:cNvSpPr>
          <p:nvPr/>
        </p:nvSpPr>
        <p:spPr bwMode="auto">
          <a:xfrm>
            <a:off x="1524000" y="2286000"/>
            <a:ext cx="64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>
            <a:off x="1524000" y="3352800"/>
            <a:ext cx="64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9999" name="AutoShape 15"/>
          <p:cNvSpPr>
            <a:spLocks noChangeArrowheads="1"/>
          </p:cNvSpPr>
          <p:nvPr/>
        </p:nvSpPr>
        <p:spPr bwMode="auto">
          <a:xfrm>
            <a:off x="1752600" y="2590800"/>
            <a:ext cx="838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0" name="Oval 16"/>
          <p:cNvSpPr>
            <a:spLocks noChangeArrowheads="1"/>
          </p:cNvSpPr>
          <p:nvPr/>
        </p:nvSpPr>
        <p:spPr bwMode="auto">
          <a:xfrm>
            <a:off x="1828800" y="2514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1" name="Oval 17"/>
          <p:cNvSpPr>
            <a:spLocks noChangeArrowheads="1"/>
          </p:cNvSpPr>
          <p:nvPr/>
        </p:nvSpPr>
        <p:spPr bwMode="auto">
          <a:xfrm>
            <a:off x="2209800" y="2514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9" name="AutoShape 25"/>
          <p:cNvSpPr>
            <a:spLocks noChangeArrowheads="1"/>
          </p:cNvSpPr>
          <p:nvPr/>
        </p:nvSpPr>
        <p:spPr bwMode="auto">
          <a:xfrm>
            <a:off x="3657600" y="25908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0" name="Oval 26"/>
          <p:cNvSpPr>
            <a:spLocks noChangeArrowheads="1"/>
          </p:cNvSpPr>
          <p:nvPr/>
        </p:nvSpPr>
        <p:spPr bwMode="auto">
          <a:xfrm>
            <a:off x="3733800" y="2514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1" name="Oval 27"/>
          <p:cNvSpPr>
            <a:spLocks noChangeArrowheads="1"/>
          </p:cNvSpPr>
          <p:nvPr/>
        </p:nvSpPr>
        <p:spPr bwMode="auto">
          <a:xfrm>
            <a:off x="4191000" y="2514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2" name="Oval 28"/>
          <p:cNvSpPr>
            <a:spLocks noChangeArrowheads="1"/>
          </p:cNvSpPr>
          <p:nvPr/>
        </p:nvSpPr>
        <p:spPr bwMode="auto">
          <a:xfrm>
            <a:off x="3733800" y="3124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3" name="Oval 29"/>
          <p:cNvSpPr>
            <a:spLocks noChangeArrowheads="1"/>
          </p:cNvSpPr>
          <p:nvPr/>
        </p:nvSpPr>
        <p:spPr bwMode="auto">
          <a:xfrm>
            <a:off x="4191000" y="3124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4" name="AutoShape 30"/>
          <p:cNvSpPr>
            <a:spLocks noChangeArrowheads="1"/>
          </p:cNvSpPr>
          <p:nvPr/>
        </p:nvSpPr>
        <p:spPr bwMode="auto">
          <a:xfrm>
            <a:off x="5181600" y="25908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5" name="Oval 31"/>
          <p:cNvSpPr>
            <a:spLocks noChangeArrowheads="1"/>
          </p:cNvSpPr>
          <p:nvPr/>
        </p:nvSpPr>
        <p:spPr bwMode="auto">
          <a:xfrm>
            <a:off x="5257800" y="2514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6" name="Oval 32"/>
          <p:cNvSpPr>
            <a:spLocks noChangeArrowheads="1"/>
          </p:cNvSpPr>
          <p:nvPr/>
        </p:nvSpPr>
        <p:spPr bwMode="auto">
          <a:xfrm>
            <a:off x="5715000" y="2514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7" name="Oval 33"/>
          <p:cNvSpPr>
            <a:spLocks noChangeArrowheads="1"/>
          </p:cNvSpPr>
          <p:nvPr/>
        </p:nvSpPr>
        <p:spPr bwMode="auto">
          <a:xfrm>
            <a:off x="5257800" y="3124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8" name="Oval 34"/>
          <p:cNvSpPr>
            <a:spLocks noChangeArrowheads="1"/>
          </p:cNvSpPr>
          <p:nvPr/>
        </p:nvSpPr>
        <p:spPr bwMode="auto">
          <a:xfrm>
            <a:off x="5715000" y="3124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9" name="AutoShape 35"/>
          <p:cNvSpPr>
            <a:spLocks noChangeArrowheads="1"/>
          </p:cNvSpPr>
          <p:nvPr/>
        </p:nvSpPr>
        <p:spPr bwMode="auto">
          <a:xfrm>
            <a:off x="7010400" y="25908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20" name="Oval 36"/>
          <p:cNvSpPr>
            <a:spLocks noChangeArrowheads="1"/>
          </p:cNvSpPr>
          <p:nvPr/>
        </p:nvSpPr>
        <p:spPr bwMode="auto">
          <a:xfrm>
            <a:off x="7086600" y="2514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21" name="Oval 37"/>
          <p:cNvSpPr>
            <a:spLocks noChangeArrowheads="1"/>
          </p:cNvSpPr>
          <p:nvPr/>
        </p:nvSpPr>
        <p:spPr bwMode="auto">
          <a:xfrm>
            <a:off x="7543800" y="2514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22" name="Oval 38"/>
          <p:cNvSpPr>
            <a:spLocks noChangeArrowheads="1"/>
          </p:cNvSpPr>
          <p:nvPr/>
        </p:nvSpPr>
        <p:spPr bwMode="auto">
          <a:xfrm>
            <a:off x="7086600" y="3124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23" name="Oval 39"/>
          <p:cNvSpPr>
            <a:spLocks noChangeArrowheads="1"/>
          </p:cNvSpPr>
          <p:nvPr/>
        </p:nvSpPr>
        <p:spPr bwMode="auto">
          <a:xfrm>
            <a:off x="7543800" y="3124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24" name="Line 40"/>
          <p:cNvSpPr>
            <a:spLocks noChangeShapeType="1"/>
          </p:cNvSpPr>
          <p:nvPr/>
        </p:nvSpPr>
        <p:spPr bwMode="auto">
          <a:xfrm>
            <a:off x="1524000" y="3886200"/>
            <a:ext cx="624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26" name="Line 42"/>
          <p:cNvSpPr>
            <a:spLocks noChangeShapeType="1"/>
          </p:cNvSpPr>
          <p:nvPr/>
        </p:nvSpPr>
        <p:spPr bwMode="auto">
          <a:xfrm>
            <a:off x="1447800" y="5562600"/>
            <a:ext cx="64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27" name="Line 43"/>
          <p:cNvSpPr>
            <a:spLocks noChangeShapeType="1"/>
          </p:cNvSpPr>
          <p:nvPr/>
        </p:nvSpPr>
        <p:spPr bwMode="auto">
          <a:xfrm>
            <a:off x="16764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29" name="Line 45"/>
          <p:cNvSpPr>
            <a:spLocks noChangeShapeType="1"/>
          </p:cNvSpPr>
          <p:nvPr/>
        </p:nvSpPr>
        <p:spPr bwMode="auto">
          <a:xfrm>
            <a:off x="25146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30" name="Line 46"/>
          <p:cNvSpPr>
            <a:spLocks noChangeShapeType="1"/>
          </p:cNvSpPr>
          <p:nvPr/>
        </p:nvSpPr>
        <p:spPr bwMode="auto">
          <a:xfrm>
            <a:off x="3352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31" name="Line 47"/>
          <p:cNvSpPr>
            <a:spLocks noChangeShapeType="1"/>
          </p:cNvSpPr>
          <p:nvPr/>
        </p:nvSpPr>
        <p:spPr bwMode="auto">
          <a:xfrm>
            <a:off x="41910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32" name="Line 48"/>
          <p:cNvSpPr>
            <a:spLocks noChangeShapeType="1"/>
          </p:cNvSpPr>
          <p:nvPr/>
        </p:nvSpPr>
        <p:spPr bwMode="auto">
          <a:xfrm>
            <a:off x="49530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33" name="Line 49"/>
          <p:cNvSpPr>
            <a:spLocks noChangeShapeType="1"/>
          </p:cNvSpPr>
          <p:nvPr/>
        </p:nvSpPr>
        <p:spPr bwMode="auto">
          <a:xfrm>
            <a:off x="65532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34" name="Line 50"/>
          <p:cNvSpPr>
            <a:spLocks noChangeShapeType="1"/>
          </p:cNvSpPr>
          <p:nvPr/>
        </p:nvSpPr>
        <p:spPr bwMode="auto">
          <a:xfrm>
            <a:off x="72390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35" name="Line 51"/>
          <p:cNvSpPr>
            <a:spLocks noChangeShapeType="1"/>
          </p:cNvSpPr>
          <p:nvPr/>
        </p:nvSpPr>
        <p:spPr bwMode="auto">
          <a:xfrm>
            <a:off x="57150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0047" name="Oval 63"/>
          <p:cNvSpPr>
            <a:spLocks noChangeArrowheads="1"/>
          </p:cNvSpPr>
          <p:nvPr/>
        </p:nvSpPr>
        <p:spPr bwMode="auto">
          <a:xfrm>
            <a:off x="2286000" y="3124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4" name="Oval 70"/>
          <p:cNvSpPr>
            <a:spLocks noChangeArrowheads="1"/>
          </p:cNvSpPr>
          <p:nvPr/>
        </p:nvSpPr>
        <p:spPr bwMode="auto">
          <a:xfrm>
            <a:off x="1828800" y="5410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5" name="Oval 71"/>
          <p:cNvSpPr>
            <a:spLocks noChangeArrowheads="1"/>
          </p:cNvSpPr>
          <p:nvPr/>
        </p:nvSpPr>
        <p:spPr bwMode="auto">
          <a:xfrm>
            <a:off x="1828800" y="4800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6" name="AutoShape 72"/>
          <p:cNvSpPr>
            <a:spLocks noChangeArrowheads="1"/>
          </p:cNvSpPr>
          <p:nvPr/>
        </p:nvSpPr>
        <p:spPr bwMode="auto">
          <a:xfrm>
            <a:off x="1752600" y="4876800"/>
            <a:ext cx="838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7" name="Oval 73"/>
          <p:cNvSpPr>
            <a:spLocks noChangeArrowheads="1"/>
          </p:cNvSpPr>
          <p:nvPr/>
        </p:nvSpPr>
        <p:spPr bwMode="auto">
          <a:xfrm>
            <a:off x="2286000" y="5410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9" name="Oval 75"/>
          <p:cNvSpPr>
            <a:spLocks noChangeArrowheads="1"/>
          </p:cNvSpPr>
          <p:nvPr/>
        </p:nvSpPr>
        <p:spPr bwMode="auto">
          <a:xfrm>
            <a:off x="2209800" y="4800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76" name="AutoShape 92"/>
          <p:cNvSpPr>
            <a:spLocks noChangeArrowheads="1"/>
          </p:cNvSpPr>
          <p:nvPr/>
        </p:nvSpPr>
        <p:spPr bwMode="auto">
          <a:xfrm>
            <a:off x="1981200" y="4038600"/>
            <a:ext cx="838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77" name="Oval 93"/>
          <p:cNvSpPr>
            <a:spLocks noChangeArrowheads="1"/>
          </p:cNvSpPr>
          <p:nvPr/>
        </p:nvSpPr>
        <p:spPr bwMode="auto">
          <a:xfrm>
            <a:off x="2057400" y="39624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78" name="Oval 94"/>
          <p:cNvSpPr>
            <a:spLocks noChangeArrowheads="1"/>
          </p:cNvSpPr>
          <p:nvPr/>
        </p:nvSpPr>
        <p:spPr bwMode="auto">
          <a:xfrm>
            <a:off x="2438400" y="39624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79" name="Oval 95"/>
          <p:cNvSpPr>
            <a:spLocks noChangeArrowheads="1"/>
          </p:cNvSpPr>
          <p:nvPr/>
        </p:nvSpPr>
        <p:spPr bwMode="auto">
          <a:xfrm>
            <a:off x="2057400" y="45720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80" name="Oval 96"/>
          <p:cNvSpPr>
            <a:spLocks noChangeArrowheads="1"/>
          </p:cNvSpPr>
          <p:nvPr/>
        </p:nvSpPr>
        <p:spPr bwMode="auto">
          <a:xfrm>
            <a:off x="2438400" y="45720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82" name="Oval 98"/>
          <p:cNvSpPr>
            <a:spLocks noChangeArrowheads="1"/>
          </p:cNvSpPr>
          <p:nvPr/>
        </p:nvSpPr>
        <p:spPr bwMode="auto">
          <a:xfrm>
            <a:off x="1828800" y="3124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83" name="AutoShape 99"/>
          <p:cNvSpPr>
            <a:spLocks noChangeArrowheads="1"/>
          </p:cNvSpPr>
          <p:nvPr/>
        </p:nvSpPr>
        <p:spPr bwMode="auto">
          <a:xfrm>
            <a:off x="3352800" y="40386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84" name="Oval 100"/>
          <p:cNvSpPr>
            <a:spLocks noChangeArrowheads="1"/>
          </p:cNvSpPr>
          <p:nvPr/>
        </p:nvSpPr>
        <p:spPr bwMode="auto">
          <a:xfrm>
            <a:off x="3429000" y="39624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85" name="Oval 101"/>
          <p:cNvSpPr>
            <a:spLocks noChangeArrowheads="1"/>
          </p:cNvSpPr>
          <p:nvPr/>
        </p:nvSpPr>
        <p:spPr bwMode="auto">
          <a:xfrm>
            <a:off x="3886200" y="39624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86" name="Oval 102"/>
          <p:cNvSpPr>
            <a:spLocks noChangeArrowheads="1"/>
          </p:cNvSpPr>
          <p:nvPr/>
        </p:nvSpPr>
        <p:spPr bwMode="auto">
          <a:xfrm>
            <a:off x="3429000" y="45720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87" name="Oval 103"/>
          <p:cNvSpPr>
            <a:spLocks noChangeArrowheads="1"/>
          </p:cNvSpPr>
          <p:nvPr/>
        </p:nvSpPr>
        <p:spPr bwMode="auto">
          <a:xfrm>
            <a:off x="3886200" y="45720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89" name="AutoShape 105"/>
          <p:cNvSpPr>
            <a:spLocks noChangeArrowheads="1"/>
          </p:cNvSpPr>
          <p:nvPr/>
        </p:nvSpPr>
        <p:spPr bwMode="auto">
          <a:xfrm>
            <a:off x="5105400" y="48768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90" name="Oval 106"/>
          <p:cNvSpPr>
            <a:spLocks noChangeArrowheads="1"/>
          </p:cNvSpPr>
          <p:nvPr/>
        </p:nvSpPr>
        <p:spPr bwMode="auto">
          <a:xfrm>
            <a:off x="5181600" y="4800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91" name="Oval 107"/>
          <p:cNvSpPr>
            <a:spLocks noChangeArrowheads="1"/>
          </p:cNvSpPr>
          <p:nvPr/>
        </p:nvSpPr>
        <p:spPr bwMode="auto">
          <a:xfrm>
            <a:off x="5638800" y="4800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92" name="Oval 108"/>
          <p:cNvSpPr>
            <a:spLocks noChangeArrowheads="1"/>
          </p:cNvSpPr>
          <p:nvPr/>
        </p:nvSpPr>
        <p:spPr bwMode="auto">
          <a:xfrm>
            <a:off x="5181600" y="5410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93" name="Oval 109"/>
          <p:cNvSpPr>
            <a:spLocks noChangeArrowheads="1"/>
          </p:cNvSpPr>
          <p:nvPr/>
        </p:nvSpPr>
        <p:spPr bwMode="auto">
          <a:xfrm>
            <a:off x="5638800" y="5410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94" name="AutoShape 110"/>
          <p:cNvSpPr>
            <a:spLocks noChangeArrowheads="1"/>
          </p:cNvSpPr>
          <p:nvPr/>
        </p:nvSpPr>
        <p:spPr bwMode="auto">
          <a:xfrm>
            <a:off x="6858000" y="48768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95" name="Oval 111"/>
          <p:cNvSpPr>
            <a:spLocks noChangeArrowheads="1"/>
          </p:cNvSpPr>
          <p:nvPr/>
        </p:nvSpPr>
        <p:spPr bwMode="auto">
          <a:xfrm>
            <a:off x="6934200" y="4800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96" name="Oval 112"/>
          <p:cNvSpPr>
            <a:spLocks noChangeArrowheads="1"/>
          </p:cNvSpPr>
          <p:nvPr/>
        </p:nvSpPr>
        <p:spPr bwMode="auto">
          <a:xfrm>
            <a:off x="7391400" y="4800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97" name="Oval 113"/>
          <p:cNvSpPr>
            <a:spLocks noChangeArrowheads="1"/>
          </p:cNvSpPr>
          <p:nvPr/>
        </p:nvSpPr>
        <p:spPr bwMode="auto">
          <a:xfrm>
            <a:off x="6934200" y="5410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98" name="Oval 114"/>
          <p:cNvSpPr>
            <a:spLocks noChangeArrowheads="1"/>
          </p:cNvSpPr>
          <p:nvPr/>
        </p:nvSpPr>
        <p:spPr bwMode="auto">
          <a:xfrm>
            <a:off x="7391400" y="5410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04" name="AutoShape 120"/>
          <p:cNvSpPr>
            <a:spLocks noChangeArrowheads="1"/>
          </p:cNvSpPr>
          <p:nvPr/>
        </p:nvSpPr>
        <p:spPr bwMode="auto">
          <a:xfrm>
            <a:off x="3429000" y="48768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05" name="Oval 121"/>
          <p:cNvSpPr>
            <a:spLocks noChangeArrowheads="1"/>
          </p:cNvSpPr>
          <p:nvPr/>
        </p:nvSpPr>
        <p:spPr bwMode="auto">
          <a:xfrm>
            <a:off x="3505200" y="4800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06" name="Oval 122"/>
          <p:cNvSpPr>
            <a:spLocks noChangeArrowheads="1"/>
          </p:cNvSpPr>
          <p:nvPr/>
        </p:nvSpPr>
        <p:spPr bwMode="auto">
          <a:xfrm>
            <a:off x="3962400" y="48006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07" name="Oval 123"/>
          <p:cNvSpPr>
            <a:spLocks noChangeArrowheads="1"/>
          </p:cNvSpPr>
          <p:nvPr/>
        </p:nvSpPr>
        <p:spPr bwMode="auto">
          <a:xfrm>
            <a:off x="3505200" y="5410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08" name="Oval 124"/>
          <p:cNvSpPr>
            <a:spLocks noChangeArrowheads="1"/>
          </p:cNvSpPr>
          <p:nvPr/>
        </p:nvSpPr>
        <p:spPr bwMode="auto">
          <a:xfrm>
            <a:off x="3962400" y="54102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09" name="AutoShape 125"/>
          <p:cNvSpPr>
            <a:spLocks noChangeArrowheads="1"/>
          </p:cNvSpPr>
          <p:nvPr/>
        </p:nvSpPr>
        <p:spPr bwMode="auto">
          <a:xfrm>
            <a:off x="5257800" y="40386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10" name="Oval 126"/>
          <p:cNvSpPr>
            <a:spLocks noChangeArrowheads="1"/>
          </p:cNvSpPr>
          <p:nvPr/>
        </p:nvSpPr>
        <p:spPr bwMode="auto">
          <a:xfrm>
            <a:off x="5334000" y="39624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11" name="Oval 127"/>
          <p:cNvSpPr>
            <a:spLocks noChangeArrowheads="1"/>
          </p:cNvSpPr>
          <p:nvPr/>
        </p:nvSpPr>
        <p:spPr bwMode="auto">
          <a:xfrm>
            <a:off x="5791200" y="39624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12" name="Oval 128"/>
          <p:cNvSpPr>
            <a:spLocks noChangeArrowheads="1"/>
          </p:cNvSpPr>
          <p:nvPr/>
        </p:nvSpPr>
        <p:spPr bwMode="auto">
          <a:xfrm>
            <a:off x="5334000" y="45720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13" name="Oval 129"/>
          <p:cNvSpPr>
            <a:spLocks noChangeArrowheads="1"/>
          </p:cNvSpPr>
          <p:nvPr/>
        </p:nvSpPr>
        <p:spPr bwMode="auto">
          <a:xfrm>
            <a:off x="5791200" y="45720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14" name="AutoShape 130"/>
          <p:cNvSpPr>
            <a:spLocks noChangeArrowheads="1"/>
          </p:cNvSpPr>
          <p:nvPr/>
        </p:nvSpPr>
        <p:spPr bwMode="auto">
          <a:xfrm>
            <a:off x="6705600" y="40386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15" name="Oval 131"/>
          <p:cNvSpPr>
            <a:spLocks noChangeArrowheads="1"/>
          </p:cNvSpPr>
          <p:nvPr/>
        </p:nvSpPr>
        <p:spPr bwMode="auto">
          <a:xfrm>
            <a:off x="6781800" y="39624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16" name="Oval 132"/>
          <p:cNvSpPr>
            <a:spLocks noChangeArrowheads="1"/>
          </p:cNvSpPr>
          <p:nvPr/>
        </p:nvSpPr>
        <p:spPr bwMode="auto">
          <a:xfrm>
            <a:off x="7239000" y="39624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17" name="Oval 133"/>
          <p:cNvSpPr>
            <a:spLocks noChangeArrowheads="1"/>
          </p:cNvSpPr>
          <p:nvPr/>
        </p:nvSpPr>
        <p:spPr bwMode="auto">
          <a:xfrm>
            <a:off x="6781800" y="45720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118" name="Oval 134"/>
          <p:cNvSpPr>
            <a:spLocks noChangeArrowheads="1"/>
          </p:cNvSpPr>
          <p:nvPr/>
        </p:nvSpPr>
        <p:spPr bwMode="auto">
          <a:xfrm>
            <a:off x="7239000" y="4572000"/>
            <a:ext cx="2286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0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0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0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0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0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0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0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70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0"/>
                            </p:stCondLst>
                            <p:childTnLst>
                              <p:par>
                                <p:cTn id="1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7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7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7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7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6000"/>
                            </p:stCondLst>
                            <p:childTnLst>
                              <p:par>
                                <p:cTn id="1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7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7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500"/>
                            </p:stCondLst>
                            <p:childTnLst>
                              <p:par>
                                <p:cTn id="1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7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7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000"/>
                            </p:stCondLst>
                            <p:childTnLst>
                              <p:par>
                                <p:cTn id="1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7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7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500"/>
                            </p:stCondLst>
                            <p:childTnLst>
                              <p:par>
                                <p:cTn id="19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70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70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8000"/>
                            </p:stCondLst>
                            <p:childTnLst>
                              <p:par>
                                <p:cTn id="20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70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70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500"/>
                            </p:stCondLst>
                            <p:childTnLst>
                              <p:par>
                                <p:cTn id="2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70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70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9000"/>
                            </p:stCondLst>
                            <p:childTnLst>
                              <p:par>
                                <p:cTn id="2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70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70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500"/>
                            </p:stCondLst>
                            <p:childTnLst>
                              <p:par>
                                <p:cTn id="2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70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70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70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70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7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7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70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70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70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7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70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70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70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7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70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70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4500"/>
                            </p:stCondLst>
                            <p:childTnLst>
                              <p:par>
                                <p:cTn id="2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70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70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70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70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5500"/>
                            </p:stCondLst>
                            <p:childTnLst>
                              <p:par>
                                <p:cTn id="2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70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70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70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70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6500"/>
                            </p:stCondLst>
                            <p:childTnLst>
                              <p:par>
                                <p:cTn id="2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70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70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7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7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9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70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70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0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70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70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8500"/>
                            </p:stCondLst>
                            <p:childTnLst>
                              <p:par>
                                <p:cTn id="3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70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70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9000"/>
                            </p:stCondLst>
                            <p:childTnLst>
                              <p:par>
                                <p:cTn id="3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70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70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3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70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70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0000"/>
                            </p:stCondLst>
                            <p:childTnLst>
                              <p:par>
                                <p:cTn id="3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70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70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0500"/>
                            </p:stCondLst>
                            <p:childTnLst>
                              <p:par>
                                <p:cTn id="3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70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70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70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70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21500"/>
                            </p:stCondLst>
                            <p:childTnLst>
                              <p:par>
                                <p:cTn id="3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70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70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2000"/>
                            </p:stCondLst>
                            <p:childTnLst>
                              <p:par>
                                <p:cTn id="3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70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70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2500"/>
                            </p:stCondLst>
                            <p:childTnLst>
                              <p:par>
                                <p:cTn id="3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7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7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23000"/>
                            </p:stCondLst>
                            <p:childTnLst>
                              <p:par>
                                <p:cTn id="3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7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7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3500"/>
                            </p:stCondLst>
                            <p:childTnLst>
                              <p:par>
                                <p:cTn id="3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24000"/>
                            </p:stCondLst>
                            <p:childTnLst>
                              <p:par>
                                <p:cTn id="3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17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7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24500"/>
                            </p:stCondLst>
                            <p:childTnLst>
                              <p:par>
                                <p:cTn id="3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7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7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utoUpdateAnimBg="0"/>
      <p:bldP spid="169990" grpId="0" autoUpdateAnimBg="0"/>
      <p:bldP spid="169991" grpId="0" animBg="1"/>
      <p:bldP spid="169992" grpId="0" animBg="1"/>
      <p:bldP spid="169999" grpId="0" animBg="1"/>
      <p:bldP spid="170000" grpId="0" animBg="1"/>
      <p:bldP spid="170001" grpId="0" animBg="1"/>
      <p:bldP spid="170009" grpId="0" animBg="1"/>
      <p:bldP spid="170010" grpId="0" animBg="1"/>
      <p:bldP spid="170011" grpId="0" animBg="1"/>
      <p:bldP spid="170012" grpId="0" animBg="1"/>
      <p:bldP spid="170013" grpId="0" animBg="1"/>
      <p:bldP spid="170014" grpId="0" animBg="1"/>
      <p:bldP spid="170015" grpId="0" animBg="1"/>
      <p:bldP spid="170016" grpId="0" animBg="1"/>
      <p:bldP spid="170017" grpId="0" animBg="1"/>
      <p:bldP spid="170018" grpId="0" animBg="1"/>
      <p:bldP spid="170019" grpId="0" animBg="1"/>
      <p:bldP spid="170020" grpId="0" animBg="1"/>
      <p:bldP spid="170021" grpId="0" animBg="1"/>
      <p:bldP spid="170022" grpId="0" animBg="1"/>
      <p:bldP spid="170023" grpId="0" animBg="1"/>
      <p:bldP spid="170024" grpId="0" animBg="1"/>
      <p:bldP spid="170026" grpId="0" animBg="1"/>
      <p:bldP spid="170027" grpId="0" animBg="1"/>
      <p:bldP spid="170029" grpId="0" animBg="1"/>
      <p:bldP spid="170030" grpId="0" animBg="1"/>
      <p:bldP spid="170031" grpId="0" animBg="1"/>
      <p:bldP spid="170032" grpId="0" animBg="1"/>
      <p:bldP spid="170033" grpId="0" animBg="1"/>
      <p:bldP spid="170034" grpId="0" animBg="1"/>
      <p:bldP spid="170035" grpId="0" animBg="1"/>
      <p:bldP spid="170047" grpId="0" animBg="1"/>
      <p:bldP spid="170054" grpId="0" animBg="1"/>
      <p:bldP spid="170055" grpId="0" animBg="1"/>
      <p:bldP spid="170056" grpId="0" animBg="1"/>
      <p:bldP spid="170057" grpId="0" animBg="1"/>
      <p:bldP spid="170059" grpId="0" animBg="1"/>
      <p:bldP spid="170076" grpId="0" animBg="1"/>
      <p:bldP spid="170077" grpId="0" animBg="1"/>
      <p:bldP spid="170078" grpId="0" animBg="1"/>
      <p:bldP spid="170079" grpId="0" animBg="1"/>
      <p:bldP spid="170080" grpId="0" animBg="1"/>
      <p:bldP spid="170082" grpId="0" animBg="1"/>
      <p:bldP spid="170083" grpId="0" animBg="1"/>
      <p:bldP spid="170084" grpId="0" animBg="1"/>
      <p:bldP spid="170085" grpId="0" animBg="1"/>
      <p:bldP spid="170086" grpId="0" animBg="1"/>
      <p:bldP spid="170087" grpId="0" animBg="1"/>
      <p:bldP spid="170089" grpId="0" animBg="1"/>
      <p:bldP spid="170090" grpId="0" animBg="1"/>
      <p:bldP spid="170091" grpId="0" animBg="1"/>
      <p:bldP spid="170092" grpId="0" animBg="1"/>
      <p:bldP spid="170093" grpId="0" animBg="1"/>
      <p:bldP spid="170094" grpId="0" animBg="1"/>
      <p:bldP spid="170095" grpId="0" animBg="1"/>
      <p:bldP spid="170096" grpId="0" animBg="1"/>
      <p:bldP spid="170097" grpId="0" animBg="1"/>
      <p:bldP spid="170098" grpId="0" animBg="1"/>
      <p:bldP spid="170104" grpId="0" animBg="1"/>
      <p:bldP spid="170105" grpId="0" animBg="1"/>
      <p:bldP spid="170106" grpId="0" animBg="1"/>
      <p:bldP spid="170107" grpId="0" animBg="1"/>
      <p:bldP spid="170108" grpId="0" animBg="1"/>
      <p:bldP spid="170109" grpId="0" animBg="1"/>
      <p:bldP spid="170110" grpId="0" animBg="1"/>
      <p:bldP spid="170111" grpId="0" animBg="1"/>
      <p:bldP spid="170112" grpId="0" animBg="1"/>
      <p:bldP spid="170113" grpId="0" animBg="1"/>
      <p:bldP spid="170114" grpId="0" animBg="1"/>
      <p:bldP spid="170115" grpId="0" animBg="1"/>
      <p:bldP spid="170116" grpId="0" animBg="1"/>
      <p:bldP spid="170117" grpId="0" animBg="1"/>
      <p:bldP spid="1701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Qualitative Rationale</a:t>
            </a:r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2057400"/>
            <a:ext cx="3810000" cy="3657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6666FF"/>
                </a:solidFill>
              </a:rPr>
              <a:t>    </a:t>
            </a:r>
            <a:r>
              <a:rPr lang="en-US" sz="2800" b="1" i="1">
                <a:solidFill>
                  <a:srgbClr val="6666FF"/>
                </a:solidFill>
              </a:rPr>
              <a:t>a profound feeling of tender affection for or intense attraction to another. It is considered a deep, ineffable feeling shared in passionate or intimate interpersonal relationships.</a:t>
            </a:r>
            <a:r>
              <a:rPr lang="en-US" sz="2800" b="1" i="1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73064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304800" y="1981200"/>
          <a:ext cx="4267200" cy="3429000"/>
        </p:xfrm>
        <a:graphic>
          <a:graphicData uri="http://schemas.openxmlformats.org/presentationml/2006/ole">
            <p:oleObj spid="_x0000_s173064" name="Picture" r:id="rId4" imgW="2734200" imgH="1828800" progId="Word.Picture.8">
              <p:embed/>
            </p:oleObj>
          </a:graphicData>
        </a:graphic>
      </p:graphicFrame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4267200" y="5715000"/>
            <a:ext cx="14033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73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3" grpId="0" build="p"/>
      <p:bldP spid="17306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Qualitative Rationale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>
              <a:solidFill>
                <a:srgbClr val="6666FF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6666FF"/>
                </a:solidFill>
              </a:rPr>
              <a:t>a seat usually having four legs for support and a rest for the back and often having rests for the arms</a:t>
            </a:r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179205" name="Object 5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5105400" y="2057400"/>
          <a:ext cx="2894013" cy="3733800"/>
        </p:xfrm>
        <a:graphic>
          <a:graphicData uri="http://schemas.openxmlformats.org/presentationml/2006/ole">
            <p:oleObj spid="_x0000_s179205" name="Picture" r:id="rId4" imgW="2734200" imgH="3885840" progId="Word.Picture.8">
              <p:embed/>
            </p:oleObj>
          </a:graphicData>
        </a:graphic>
      </p:graphicFrame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1600200" y="6248400"/>
            <a:ext cx="6248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CHAIR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utoUpdateAnimBg="0"/>
      <p:bldP spid="179203" grpId="0" build="p" autoUpdateAnimBg="0"/>
      <p:bldP spid="179203" grpId="1" build="p"/>
      <p:bldP spid="179203" grpId="2" build="p"/>
      <p:bldP spid="179206" grpId="2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1544</TotalTime>
  <Words>1076</Words>
  <Application>Microsoft Office PowerPoint</Application>
  <PresentationFormat>On-screen Show (4:3)</PresentationFormat>
  <Paragraphs>319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Times New Roman</vt:lpstr>
      <vt:lpstr>Arial</vt:lpstr>
      <vt:lpstr>Fireball</vt:lpstr>
      <vt:lpstr>Microsoft Word Picture</vt:lpstr>
      <vt:lpstr>Microsoft Word Document</vt:lpstr>
      <vt:lpstr>Learning and Technology</vt:lpstr>
      <vt:lpstr>Two types of Multimedia Learning Environments</vt:lpstr>
      <vt:lpstr>What is multimedia?</vt:lpstr>
      <vt:lpstr>What is multimedia learning?</vt:lpstr>
      <vt:lpstr>The Multimedia Principle</vt:lpstr>
      <vt:lpstr>Why might two channels be better than one?</vt:lpstr>
      <vt:lpstr>Quantitative Rationale</vt:lpstr>
      <vt:lpstr>Qualitative Rationale</vt:lpstr>
      <vt:lpstr>Qualitative Rationale</vt:lpstr>
      <vt:lpstr>Why might two channels be better than one?</vt:lpstr>
      <vt:lpstr>Two views of multimedia design</vt:lpstr>
      <vt:lpstr>Two metaphors of multimedia design</vt:lpstr>
      <vt:lpstr>Two metaphors of multimedia design</vt:lpstr>
      <vt:lpstr>Two goals of multimedia learning</vt:lpstr>
      <vt:lpstr>To summarize, multimedia presentations should:</vt:lpstr>
      <vt:lpstr>Slide 16</vt:lpstr>
      <vt:lpstr>Slide 17</vt:lpstr>
      <vt:lpstr>Slide 18</vt:lpstr>
      <vt:lpstr>Slide 19</vt:lpstr>
      <vt:lpstr>Slide 20</vt:lpstr>
      <vt:lpstr>Slide 21</vt:lpstr>
      <vt:lpstr>How pictures are processed</vt:lpstr>
      <vt:lpstr>How spoken words are processed</vt:lpstr>
      <vt:lpstr>How printed words are processed</vt:lpstr>
      <vt:lpstr>Moreno’s Cognitive theory of learning with media (CTLM)</vt:lpstr>
      <vt:lpstr>Moreno’s Cognitive theory of learning with media (CTLM)</vt:lpstr>
      <vt:lpstr>Moreno’s Cognitive theory of learning with media (CTLM)</vt:lpstr>
      <vt:lpstr>Moreno’s Cognitive theory of learning with media (CTLM)</vt:lpstr>
      <vt:lpstr>Moreno’s Cognitive theory of learning with media (CTLM)</vt:lpstr>
      <vt:lpstr>Moreno’s Cognitive theory of learning with media (CTLM)</vt:lpstr>
      <vt:lpstr>Moreno’s Cognitive theory of learning with media (CTLM)</vt:lpstr>
      <vt:lpstr>Moreno’s Cognitive theory of learning with media (CTLM)</vt:lpstr>
      <vt:lpstr>CTLM</vt:lpstr>
      <vt:lpstr>Ten design principles derived from CTLM</vt:lpstr>
      <vt:lpstr>Ten design principles derived from CTLM</vt:lpstr>
    </vt:vector>
  </TitlesOfParts>
  <Company>The de la Rosa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10:  Technology and Learning</dc:title>
  <dc:creator>Jeanette de la Rosa</dc:creator>
  <cp:lastModifiedBy>Schwartz, Neil</cp:lastModifiedBy>
  <cp:revision>36</cp:revision>
  <cp:lastPrinted>2009-04-22T19:24:48Z</cp:lastPrinted>
  <dcterms:created xsi:type="dcterms:W3CDTF">2006-10-19T03:27:30Z</dcterms:created>
  <dcterms:modified xsi:type="dcterms:W3CDTF">2009-11-05T22:28:54Z</dcterms:modified>
</cp:coreProperties>
</file>